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20" r:id="rId5"/>
    <p:sldMasterId id="2147483787" r:id="rId6"/>
  </p:sldMasterIdLst>
  <p:notesMasterIdLst>
    <p:notesMasterId r:id="rId36"/>
  </p:notesMasterIdLst>
  <p:sldIdLst>
    <p:sldId id="406" r:id="rId7"/>
    <p:sldId id="3594" r:id="rId8"/>
    <p:sldId id="397" r:id="rId9"/>
    <p:sldId id="417" r:id="rId10"/>
    <p:sldId id="422" r:id="rId11"/>
    <p:sldId id="420" r:id="rId12"/>
    <p:sldId id="458" r:id="rId13"/>
    <p:sldId id="453" r:id="rId14"/>
    <p:sldId id="3579" r:id="rId15"/>
    <p:sldId id="3580" r:id="rId16"/>
    <p:sldId id="452" r:id="rId17"/>
    <p:sldId id="437" r:id="rId18"/>
    <p:sldId id="426" r:id="rId19"/>
    <p:sldId id="454" r:id="rId20"/>
    <p:sldId id="438" r:id="rId21"/>
    <p:sldId id="440" r:id="rId22"/>
    <p:sldId id="455" r:id="rId23"/>
    <p:sldId id="3582" r:id="rId24"/>
    <p:sldId id="3597" r:id="rId25"/>
    <p:sldId id="3585" r:id="rId26"/>
    <p:sldId id="3586" r:id="rId27"/>
    <p:sldId id="456" r:id="rId28"/>
    <p:sldId id="3583" r:id="rId29"/>
    <p:sldId id="3584" r:id="rId30"/>
    <p:sldId id="457" r:id="rId31"/>
    <p:sldId id="3589" r:id="rId32"/>
    <p:sldId id="3590" r:id="rId33"/>
    <p:sldId id="451" r:id="rId34"/>
    <p:sldId id="3596" r:id="rId35"/>
  </p:sldIdLst>
  <p:sldSz cx="9144000" cy="5143500" type="screen16x9"/>
  <p:notesSz cx="6858000" cy="12763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693D5C-16FD-4B31-9684-B74ECD9D4B39}">
          <p14:sldIdLst>
            <p14:sldId id="406"/>
            <p14:sldId id="3594"/>
            <p14:sldId id="397"/>
            <p14:sldId id="417"/>
            <p14:sldId id="422"/>
            <p14:sldId id="420"/>
            <p14:sldId id="458"/>
            <p14:sldId id="453"/>
            <p14:sldId id="3579"/>
            <p14:sldId id="3580"/>
            <p14:sldId id="452"/>
            <p14:sldId id="437"/>
            <p14:sldId id="426"/>
            <p14:sldId id="454"/>
            <p14:sldId id="438"/>
            <p14:sldId id="440"/>
            <p14:sldId id="455"/>
            <p14:sldId id="3582"/>
            <p14:sldId id="3597"/>
            <p14:sldId id="3585"/>
            <p14:sldId id="3586"/>
            <p14:sldId id="456"/>
            <p14:sldId id="3583"/>
            <p14:sldId id="3584"/>
            <p14:sldId id="457"/>
            <p14:sldId id="3589"/>
            <p14:sldId id="3590"/>
            <p14:sldId id="451"/>
            <p14:sldId id="35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e Wheeler" initials="JW" lastIdx="21" clrIdx="0">
    <p:extLst>
      <p:ext uri="{19B8F6BF-5375-455C-9EA6-DF929625EA0E}">
        <p15:presenceInfo xmlns:p15="http://schemas.microsoft.com/office/powerpoint/2012/main" userId="S::joanne.wheeler@ukgbc.org::c8151854-6f05-451a-8490-99606509a3fe" providerId="AD"/>
      </p:ext>
    </p:extLst>
  </p:cmAuthor>
  <p:cmAuthor id="2" name="Joanne Wheeler" initials="JW [2]" lastIdx="2" clrIdx="1">
    <p:extLst>
      <p:ext uri="{19B8F6BF-5375-455C-9EA6-DF929625EA0E}">
        <p15:presenceInfo xmlns:p15="http://schemas.microsoft.com/office/powerpoint/2012/main" userId="Joanne Wheeler" providerId="None"/>
      </p:ext>
    </p:extLst>
  </p:cmAuthor>
  <p:cmAuthor id="3" name="Philip Box" initials="PB" lastIdx="7" clrIdx="2">
    <p:extLst>
      <p:ext uri="{19B8F6BF-5375-455C-9EA6-DF929625EA0E}">
        <p15:presenceInfo xmlns:p15="http://schemas.microsoft.com/office/powerpoint/2012/main" userId="S::philip.box@ukgbc.org::904c768e-ea20-4f65-8f74-9142ec54aadb" providerId="AD"/>
      </p:ext>
    </p:extLst>
  </p:cmAuthor>
  <p:cmAuthor id="4" name="John Alker" initials="JA" lastIdx="5" clrIdx="3">
    <p:extLst>
      <p:ext uri="{19B8F6BF-5375-455C-9EA6-DF929625EA0E}">
        <p15:presenceInfo xmlns:p15="http://schemas.microsoft.com/office/powerpoint/2012/main" userId="S::john.alker@ukgbc.org::fb280b91-7af4-4305-9db6-58dfe8c3de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6F"/>
    <a:srgbClr val="0047BB"/>
    <a:srgbClr val="414042"/>
    <a:srgbClr val="E6CDC0"/>
    <a:srgbClr val="AE82B9"/>
    <a:srgbClr val="E8B200"/>
    <a:srgbClr val="B0B32D"/>
    <a:srgbClr val="65C5E8"/>
    <a:srgbClr val="FFC3E7"/>
    <a:srgbClr val="FF84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73" autoAdjust="0"/>
  </p:normalViewPr>
  <p:slideViewPr>
    <p:cSldViewPr snapToGrid="0">
      <p:cViewPr varScale="1">
        <p:scale>
          <a:sx n="106" d="100"/>
          <a:sy n="106" d="100"/>
        </p:scale>
        <p:origin x="778"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625B6-AC1A-5242-BE1B-3AB302945657}" type="datetimeFigureOut">
              <a:rPr lang="en-US" smtClean="0"/>
              <a:t>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B5E16-0653-D94F-8419-DE060B717865}" type="slidenum">
              <a:rPr lang="en-US" smtClean="0"/>
              <a:t>‹#›</a:t>
            </a:fld>
            <a:endParaRPr lang="en-US"/>
          </a:p>
        </p:txBody>
      </p:sp>
    </p:spTree>
    <p:extLst>
      <p:ext uri="{BB962C8B-B14F-4D97-AF65-F5344CB8AC3E}">
        <p14:creationId xmlns:p14="http://schemas.microsoft.com/office/powerpoint/2010/main" val="94766638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20B80E-CA31-074A-90E5-9771F9769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293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15</a:t>
            </a:fld>
            <a:endParaRPr lang="en-US"/>
          </a:p>
        </p:txBody>
      </p:sp>
    </p:spTree>
    <p:extLst>
      <p:ext uri="{BB962C8B-B14F-4D97-AF65-F5344CB8AC3E}">
        <p14:creationId xmlns:p14="http://schemas.microsoft.com/office/powerpoint/2010/main" val="173900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16</a:t>
            </a:fld>
            <a:endParaRPr lang="en-US"/>
          </a:p>
        </p:txBody>
      </p:sp>
    </p:spTree>
    <p:extLst>
      <p:ext uri="{BB962C8B-B14F-4D97-AF65-F5344CB8AC3E}">
        <p14:creationId xmlns:p14="http://schemas.microsoft.com/office/powerpoint/2010/main" val="392459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18</a:t>
            </a:fld>
            <a:endParaRPr lang="en-US"/>
          </a:p>
        </p:txBody>
      </p:sp>
    </p:spTree>
    <p:extLst>
      <p:ext uri="{BB962C8B-B14F-4D97-AF65-F5344CB8AC3E}">
        <p14:creationId xmlns:p14="http://schemas.microsoft.com/office/powerpoint/2010/main" val="178855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1B2B5E16-0653-D94F-8419-DE060B717865}" type="slidenum">
              <a:rPr lang="en-US" smtClean="0"/>
              <a:t>20</a:t>
            </a:fld>
            <a:endParaRPr lang="en-US"/>
          </a:p>
        </p:txBody>
      </p:sp>
    </p:spTree>
    <p:extLst>
      <p:ext uri="{BB962C8B-B14F-4D97-AF65-F5344CB8AC3E}">
        <p14:creationId xmlns:p14="http://schemas.microsoft.com/office/powerpoint/2010/main" val="3237028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5E16-0653-D94F-8419-DE060B717865}" type="slidenum">
              <a:rPr lang="en-US" smtClean="0"/>
              <a:t>21</a:t>
            </a:fld>
            <a:endParaRPr lang="en-US"/>
          </a:p>
        </p:txBody>
      </p:sp>
    </p:spTree>
    <p:extLst>
      <p:ext uri="{BB962C8B-B14F-4D97-AF65-F5344CB8AC3E}">
        <p14:creationId xmlns:p14="http://schemas.microsoft.com/office/powerpoint/2010/main" val="652929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23</a:t>
            </a:fld>
            <a:endParaRPr lang="en-US"/>
          </a:p>
        </p:txBody>
      </p:sp>
    </p:spTree>
    <p:extLst>
      <p:ext uri="{BB962C8B-B14F-4D97-AF65-F5344CB8AC3E}">
        <p14:creationId xmlns:p14="http://schemas.microsoft.com/office/powerpoint/2010/main" val="703168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24</a:t>
            </a:fld>
            <a:endParaRPr lang="en-US"/>
          </a:p>
        </p:txBody>
      </p:sp>
    </p:spTree>
    <p:extLst>
      <p:ext uri="{BB962C8B-B14F-4D97-AF65-F5344CB8AC3E}">
        <p14:creationId xmlns:p14="http://schemas.microsoft.com/office/powerpoint/2010/main" val="167802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5E16-0653-D94F-8419-DE060B717865}" type="slidenum">
              <a:rPr lang="en-US" smtClean="0"/>
              <a:t>25</a:t>
            </a:fld>
            <a:endParaRPr lang="en-US"/>
          </a:p>
        </p:txBody>
      </p:sp>
    </p:spTree>
    <p:extLst>
      <p:ext uri="{BB962C8B-B14F-4D97-AF65-F5344CB8AC3E}">
        <p14:creationId xmlns:p14="http://schemas.microsoft.com/office/powerpoint/2010/main" val="5161024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26</a:t>
            </a:fld>
            <a:endParaRPr lang="en-US"/>
          </a:p>
        </p:txBody>
      </p:sp>
    </p:spTree>
    <p:extLst>
      <p:ext uri="{BB962C8B-B14F-4D97-AF65-F5344CB8AC3E}">
        <p14:creationId xmlns:p14="http://schemas.microsoft.com/office/powerpoint/2010/main" val="1723027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27</a:t>
            </a:fld>
            <a:endParaRPr lang="en-US"/>
          </a:p>
        </p:txBody>
      </p:sp>
    </p:spTree>
    <p:extLst>
      <p:ext uri="{BB962C8B-B14F-4D97-AF65-F5344CB8AC3E}">
        <p14:creationId xmlns:p14="http://schemas.microsoft.com/office/powerpoint/2010/main" val="1182181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2B5E16-0653-D94F-8419-DE060B717865}" type="slidenum">
              <a:rPr lang="en-US" smtClean="0"/>
              <a:t>3</a:t>
            </a:fld>
            <a:endParaRPr lang="en-US"/>
          </a:p>
        </p:txBody>
      </p:sp>
    </p:spTree>
    <p:extLst>
      <p:ext uri="{BB962C8B-B14F-4D97-AF65-F5344CB8AC3E}">
        <p14:creationId xmlns:p14="http://schemas.microsoft.com/office/powerpoint/2010/main" val="775515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B2B5E16-0653-D94F-8419-DE060B717865}" type="slidenum">
              <a:rPr lang="en-US" smtClean="0"/>
              <a:t>4</a:t>
            </a:fld>
            <a:endParaRPr lang="en-US"/>
          </a:p>
        </p:txBody>
      </p:sp>
    </p:spTree>
    <p:extLst>
      <p:ext uri="{BB962C8B-B14F-4D97-AF65-F5344CB8AC3E}">
        <p14:creationId xmlns:p14="http://schemas.microsoft.com/office/powerpoint/2010/main" val="3700269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6</a:t>
            </a:fld>
            <a:endParaRPr lang="en-US"/>
          </a:p>
        </p:txBody>
      </p:sp>
    </p:spTree>
    <p:extLst>
      <p:ext uri="{BB962C8B-B14F-4D97-AF65-F5344CB8AC3E}">
        <p14:creationId xmlns:p14="http://schemas.microsoft.com/office/powerpoint/2010/main" val="1948408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7</a:t>
            </a:fld>
            <a:endParaRPr lang="en-US"/>
          </a:p>
        </p:txBody>
      </p:sp>
    </p:spTree>
    <p:extLst>
      <p:ext uri="{BB962C8B-B14F-4D97-AF65-F5344CB8AC3E}">
        <p14:creationId xmlns:p14="http://schemas.microsoft.com/office/powerpoint/2010/main" val="637828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9</a:t>
            </a:fld>
            <a:endParaRPr lang="en-US"/>
          </a:p>
        </p:txBody>
      </p:sp>
    </p:spTree>
    <p:extLst>
      <p:ext uri="{BB962C8B-B14F-4D97-AF65-F5344CB8AC3E}">
        <p14:creationId xmlns:p14="http://schemas.microsoft.com/office/powerpoint/2010/main" val="3946928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10</a:t>
            </a:fld>
            <a:endParaRPr lang="en-US"/>
          </a:p>
        </p:txBody>
      </p:sp>
    </p:spTree>
    <p:extLst>
      <p:ext uri="{BB962C8B-B14F-4D97-AF65-F5344CB8AC3E}">
        <p14:creationId xmlns:p14="http://schemas.microsoft.com/office/powerpoint/2010/main" val="107725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12</a:t>
            </a:fld>
            <a:endParaRPr lang="en-US"/>
          </a:p>
        </p:txBody>
      </p:sp>
    </p:spTree>
    <p:extLst>
      <p:ext uri="{BB962C8B-B14F-4D97-AF65-F5344CB8AC3E}">
        <p14:creationId xmlns:p14="http://schemas.microsoft.com/office/powerpoint/2010/main" val="4083387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B2B5E16-0653-D94F-8419-DE060B717865}" type="slidenum">
              <a:rPr lang="en-US" smtClean="0"/>
              <a:t>13</a:t>
            </a:fld>
            <a:endParaRPr lang="en-US"/>
          </a:p>
        </p:txBody>
      </p:sp>
    </p:spTree>
    <p:extLst>
      <p:ext uri="{BB962C8B-B14F-4D97-AF65-F5344CB8AC3E}">
        <p14:creationId xmlns:p14="http://schemas.microsoft.com/office/powerpoint/2010/main" val="29537448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file:////Users/scottdeans/Desktop/JOBS/02845%20UKGBC_powerpoint/Patterns/DNA%20Teal%20Fade.png"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file:////Users/scottdeans/Desktop/JOBS/02845%20UKGBC_powerpoint/Patterns/DNA%20Teal%20Fade.png"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file:////Users/scottdeans/Desktop/JOBS/02845%20UKGBC_powerpoint/Patterns/DNA%20Teal%20Fade.png" TargetMode="External"/><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file:////Users/steve/Desktop/ukgbc_gold.png" TargetMode="Externa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file:////Users/stephenkirkpatrick/Desktop/hex_teal_pos.png"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file:////Users/stephenkirkpatrick/Desktop/hex_teal_pos.png" TargetMode="External"/><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Users/scottdeans/Desktop/JOBS/02845%20UKGBC_powerpoint/Patterns/Fibonacci-Teal.png" TargetMode="External"/></Relationships>
</file>

<file path=ppt/slideLayouts/_rels/slideLayout30.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39.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file:////Users/scottdeans/Desktop/JOBS/02845%20UKGBC_powerpoint/Patterns/Fibonacci-Teal.png" TargetMode="External"/></Relationships>
</file>

<file path=ppt/slideLayouts/_rels/slideLayout40.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file:////Users/scottdeans/Desktop/JOBS/02845%20UKGBC_powerpoint/Logos/GBC%20LOGO%20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file:////Users/scottdeans/Desktop/JOBS/02845%20UKGBC_powerpoint/Logos/GBC%20LOGO%20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file:////Users/scottdeans/Desktop/JOBS/02845%20UKGBC_powerpoint/Logos/GBC%20LOGO%20NEG.png"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51.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7.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8.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file:////Users/scottdeans/Desktop/JOBS/02845%20UKGBC_powerpoint/Patterns/Honeycombe.png" TargetMode="External"/><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STRAP.png" TargetMode="External"/><Relationship Id="rId4" Type="http://schemas.openxmlformats.org/officeDocument/2006/relationships/image" Target="../media/image10.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file:////Users/scottdeans/Desktop/JOBS/02845%20UKGBC_powerpoint/Logos/GBC%20LOGO%20POS-STRAP.png"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Teal.png" TargetMode="External"/><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file:////Users/scottdeans/Desktop/JOBS/02845%20UKGBC_powerpoint/Patterns/Fibonacci.png"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file:////Users/scottdeans/Desktop/JOBS/02845%20UKGBC_powerpoint/Patterns/DNA-Line.png"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file:////Users/scottdeans/Desktop/JOBS/02845%20UKGBC_powerpoint/Logos/GBC%20LOGO%20NEG.png" TargetMode="Externa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violet first slide Fibonacci ">
    <p:bg>
      <p:bgPr>
        <a:gradFill flip="none" rotWithShape="1">
          <a:gsLst>
            <a:gs pos="100000">
              <a:srgbClr val="552D90"/>
            </a:gs>
            <a:gs pos="0">
              <a:srgbClr val="009CA6"/>
            </a:gs>
          </a:gsLst>
          <a:lin ang="0" scaled="1"/>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9" y="213905"/>
            <a:ext cx="4781372" cy="4929595"/>
          </a:xfrm>
          <a:prstGeom prst="rect">
            <a:avLst/>
          </a:prstGeom>
          <a:effectLst/>
        </p:spPr>
      </p:pic>
      <p:sp>
        <p:nvSpPr>
          <p:cNvPr id="16" name="Title 1">
            <a:extLst>
              <a:ext uri="{FF2B5EF4-FFF2-40B4-BE49-F238E27FC236}">
                <a16:creationId xmlns:a16="http://schemas.microsoft.com/office/drawing/2014/main" id="{C2C331A2-01DD-6641-A1BE-2EAEDBBDB1FE}"/>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1" name="Text Placeholder 2">
            <a:extLst>
              <a:ext uri="{FF2B5EF4-FFF2-40B4-BE49-F238E27FC236}">
                <a16:creationId xmlns:a16="http://schemas.microsoft.com/office/drawing/2014/main" id="{AA35F99F-1D1E-9E44-91B8-232ACA594DF3}"/>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violet background</a:t>
            </a:r>
          </a:p>
        </p:txBody>
      </p:sp>
      <p:pic>
        <p:nvPicPr>
          <p:cNvPr id="9" name="Picture 8">
            <a:extLst>
              <a:ext uri="{FF2B5EF4-FFF2-40B4-BE49-F238E27FC236}">
                <a16:creationId xmlns:a16="http://schemas.microsoft.com/office/drawing/2014/main" id="{C781C620-6F32-7349-9C56-5447C80137FC}"/>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2" name="Content Placeholder 2">
            <a:extLst>
              <a:ext uri="{FF2B5EF4-FFF2-40B4-BE49-F238E27FC236}">
                <a16:creationId xmlns:a16="http://schemas.microsoft.com/office/drawing/2014/main" id="{8F2CADA9-D3E7-EC46-B751-819B4674C004}"/>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150932209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White-Title and Content-DNA">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A9128-85BD-DB4B-9FBC-A9D3DD4708FF}"/>
              </a:ext>
            </a:extLst>
          </p:cNvPr>
          <p:cNvPicPr>
            <a:picLocks noChangeAspect="1"/>
          </p:cNvPicPr>
          <p:nvPr userDrawn="1"/>
        </p:nvPicPr>
        <p:blipFill rotWithShape="1">
          <a:blip r:embed="rId2" r:link="rId3">
            <a:alphaModFix amt="30000"/>
          </a:blip>
          <a:srcRect r="8129" b="6723"/>
          <a:stretch>
            <a:fillRect/>
          </a:stretch>
        </p:blipFill>
        <p:spPr>
          <a:xfrm>
            <a:off x="1957388" y="-816397"/>
            <a:ext cx="7186613" cy="5959898"/>
          </a:xfrm>
          <a:prstGeom prst="rect">
            <a:avLst/>
          </a:prstGeom>
        </p:spPr>
      </p:pic>
      <p:sp>
        <p:nvSpPr>
          <p:cNvPr id="2" name="Title 1"/>
          <p:cNvSpPr>
            <a:spLocks noGrp="1"/>
          </p:cNvSpPr>
          <p:nvPr>
            <p:ph type="title" hasCustomPrompt="1"/>
          </p:nvPr>
        </p:nvSpPr>
        <p:spPr>
          <a:xfrm>
            <a:off x="628650" y="273844"/>
            <a:ext cx="6679823" cy="994172"/>
          </a:xfrm>
          <a:noFill/>
        </p:spPr>
        <p:txBody>
          <a:bodyPr/>
          <a:lstStyle>
            <a:lvl1pPr>
              <a:defRPr>
                <a:solidFill>
                  <a:srgbClr val="009CA6"/>
                </a:solidFill>
              </a:defRPr>
            </a:lvl1pPr>
          </a:lstStyle>
          <a:p>
            <a:r>
              <a:rPr lang="en-US"/>
              <a:t>General slide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81F0D77-8924-2A49-B7E6-C0133624C5E8}"/>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105934357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general + picture DNA">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A9128-85BD-DB4B-9FBC-A9D3DD4708FF}"/>
              </a:ext>
            </a:extLst>
          </p:cNvPr>
          <p:cNvPicPr>
            <a:picLocks noChangeAspect="1"/>
          </p:cNvPicPr>
          <p:nvPr userDrawn="1"/>
        </p:nvPicPr>
        <p:blipFill rotWithShape="1">
          <a:blip r:embed="rId2" r:link="rId3">
            <a:alphaModFix amt="30000"/>
          </a:blip>
          <a:srcRect r="8129" b="6723"/>
          <a:stretch>
            <a:fillRect/>
          </a:stretch>
        </p:blipFill>
        <p:spPr>
          <a:xfrm>
            <a:off x="1957388" y="-816397"/>
            <a:ext cx="7186613" cy="5959898"/>
          </a:xfrm>
          <a:prstGeom prst="rect">
            <a:avLst/>
          </a:prstGeom>
        </p:spPr>
      </p:pic>
      <p:sp>
        <p:nvSpPr>
          <p:cNvPr id="2" name="Title 1"/>
          <p:cNvSpPr>
            <a:spLocks noGrp="1"/>
          </p:cNvSpPr>
          <p:nvPr>
            <p:ph type="title" hasCustomPrompt="1"/>
          </p:nvPr>
        </p:nvSpPr>
        <p:spPr>
          <a:xfrm>
            <a:off x="628650" y="273844"/>
            <a:ext cx="6679823" cy="994172"/>
          </a:xfrm>
          <a:noFill/>
        </p:spPr>
        <p:txBody>
          <a:bodyPr/>
          <a:lstStyle>
            <a:lvl1pPr>
              <a:defRPr>
                <a:solidFill>
                  <a:srgbClr val="009CA6"/>
                </a:solidFill>
              </a:defRPr>
            </a:lvl1pPr>
          </a:lstStyle>
          <a:p>
            <a:r>
              <a:rPr lang="en-US"/>
              <a:t>General slide</a:t>
            </a:r>
          </a:p>
        </p:txBody>
      </p:sp>
      <p:sp>
        <p:nvSpPr>
          <p:cNvPr id="3" name="Content Placeholder 2"/>
          <p:cNvSpPr>
            <a:spLocks noGrp="1"/>
          </p:cNvSpPr>
          <p:nvPr>
            <p:ph idx="1"/>
          </p:nvPr>
        </p:nvSpPr>
        <p:spPr>
          <a:xfrm>
            <a:off x="628650" y="1369219"/>
            <a:ext cx="4888923"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3">
            <a:extLst>
              <a:ext uri="{FF2B5EF4-FFF2-40B4-BE49-F238E27FC236}">
                <a16:creationId xmlns:a16="http://schemas.microsoft.com/office/drawing/2014/main" id="{0F08B068-E10D-8841-8D0B-9BCAFD12C2D6}"/>
              </a:ext>
            </a:extLst>
          </p:cNvPr>
          <p:cNvSpPr>
            <a:spLocks noGrp="1"/>
          </p:cNvSpPr>
          <p:nvPr>
            <p:ph type="pic" sz="quarter" idx="11"/>
          </p:nvPr>
        </p:nvSpPr>
        <p:spPr>
          <a:xfrm>
            <a:off x="5723839" y="1369219"/>
            <a:ext cx="3126863" cy="3002059"/>
          </a:xfrm>
          <a:solidFill>
            <a:schemeClr val="bg1"/>
          </a:solidFill>
          <a:ln>
            <a:noFill/>
          </a:ln>
          <a:effectLst>
            <a:outerShdw blurRad="63500" dist="127000" dir="3000000" algn="ctr" rotWithShape="0">
              <a:schemeClr val="tx1">
                <a:alpha val="30000"/>
              </a:schemeClr>
            </a:outerShdw>
          </a:effectLst>
        </p:spPr>
        <p:txBody>
          <a:bodyPr/>
          <a:lstStyle/>
          <a:p>
            <a:endParaRPr lang="en-US"/>
          </a:p>
        </p:txBody>
      </p:sp>
      <p:pic>
        <p:nvPicPr>
          <p:cNvPr id="9" name="Picture 8">
            <a:extLst>
              <a:ext uri="{FF2B5EF4-FFF2-40B4-BE49-F238E27FC236}">
                <a16:creationId xmlns:a16="http://schemas.microsoft.com/office/drawing/2014/main" id="{019D8DBD-B861-0640-BE46-AF5B772CD470}"/>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365052120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general + picture Gold Leaf">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A9128-85BD-DB4B-9FBC-A9D3DD4708FF}"/>
              </a:ext>
            </a:extLst>
          </p:cNvPr>
          <p:cNvPicPr>
            <a:picLocks noChangeAspect="1"/>
          </p:cNvPicPr>
          <p:nvPr userDrawn="1"/>
        </p:nvPicPr>
        <p:blipFill rotWithShape="1">
          <a:blip r:embed="rId2" r:link="rId3">
            <a:alphaModFix amt="30000"/>
          </a:blip>
          <a:srcRect r="8129" b="6723"/>
          <a:stretch>
            <a:fillRect/>
          </a:stretch>
        </p:blipFill>
        <p:spPr>
          <a:xfrm>
            <a:off x="1957388" y="-816397"/>
            <a:ext cx="7186613" cy="5959898"/>
          </a:xfrm>
          <a:prstGeom prst="rect">
            <a:avLst/>
          </a:prstGeom>
        </p:spPr>
      </p:pic>
      <p:sp>
        <p:nvSpPr>
          <p:cNvPr id="2" name="Title 1"/>
          <p:cNvSpPr>
            <a:spLocks noGrp="1"/>
          </p:cNvSpPr>
          <p:nvPr>
            <p:ph type="title" hasCustomPrompt="1"/>
          </p:nvPr>
        </p:nvSpPr>
        <p:spPr>
          <a:xfrm>
            <a:off x="628650" y="273844"/>
            <a:ext cx="6679823" cy="994172"/>
          </a:xfrm>
          <a:noFill/>
        </p:spPr>
        <p:txBody>
          <a:bodyPr/>
          <a:lstStyle>
            <a:lvl1pPr>
              <a:defRPr>
                <a:solidFill>
                  <a:srgbClr val="009CA6"/>
                </a:solidFill>
              </a:defRPr>
            </a:lvl1pPr>
          </a:lstStyle>
          <a:p>
            <a:r>
              <a:rPr lang="en-US"/>
              <a:t>General slide</a:t>
            </a:r>
          </a:p>
        </p:txBody>
      </p:sp>
      <p:sp>
        <p:nvSpPr>
          <p:cNvPr id="3" name="Content Placeholder 2"/>
          <p:cNvSpPr>
            <a:spLocks noGrp="1"/>
          </p:cNvSpPr>
          <p:nvPr>
            <p:ph idx="1"/>
          </p:nvPr>
        </p:nvSpPr>
        <p:spPr>
          <a:xfrm>
            <a:off x="628650" y="1369219"/>
            <a:ext cx="4888923"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3">
            <a:extLst>
              <a:ext uri="{FF2B5EF4-FFF2-40B4-BE49-F238E27FC236}">
                <a16:creationId xmlns:a16="http://schemas.microsoft.com/office/drawing/2014/main" id="{0F08B068-E10D-8841-8D0B-9BCAFD12C2D6}"/>
              </a:ext>
            </a:extLst>
          </p:cNvPr>
          <p:cNvSpPr>
            <a:spLocks noGrp="1"/>
          </p:cNvSpPr>
          <p:nvPr>
            <p:ph type="pic" sz="quarter" idx="11"/>
          </p:nvPr>
        </p:nvSpPr>
        <p:spPr>
          <a:xfrm>
            <a:off x="5723839" y="1369219"/>
            <a:ext cx="3126863" cy="2979757"/>
          </a:xfrm>
          <a:ln>
            <a:solidFill>
              <a:schemeClr val="tx1"/>
            </a:solidFill>
          </a:ln>
        </p:spPr>
        <p:txBody>
          <a:bodyPr/>
          <a:lstStyle/>
          <a:p>
            <a:endParaRPr lang="en-US"/>
          </a:p>
        </p:txBody>
      </p:sp>
      <p:pic>
        <p:nvPicPr>
          <p:cNvPr id="6" name="Picture 5" descr="A close up of a logo&#10;&#10;Description automatically generated">
            <a:extLst>
              <a:ext uri="{FF2B5EF4-FFF2-40B4-BE49-F238E27FC236}">
                <a16:creationId xmlns:a16="http://schemas.microsoft.com/office/drawing/2014/main" id="{D2C39277-A8E7-9E48-A67D-DFA725D1DCB4}"/>
              </a:ext>
            </a:extLst>
          </p:cNvPr>
          <p:cNvPicPr>
            <a:picLocks noChangeAspect="1"/>
          </p:cNvPicPr>
          <p:nvPr userDrawn="1"/>
        </p:nvPicPr>
        <p:blipFill>
          <a:blip r:embed="rId4" r:link="rId5"/>
          <a:stretch>
            <a:fillRect/>
          </a:stretch>
        </p:blipFill>
        <p:spPr>
          <a:xfrm>
            <a:off x="7118248" y="350242"/>
            <a:ext cx="1781230" cy="968375"/>
          </a:xfrm>
          <a:prstGeom prst="rect">
            <a:avLst/>
          </a:prstGeom>
        </p:spPr>
      </p:pic>
    </p:spTree>
    <p:extLst>
      <p:ext uri="{BB962C8B-B14F-4D97-AF65-F5344CB8AC3E}">
        <p14:creationId xmlns:p14="http://schemas.microsoft.com/office/powerpoint/2010/main" val="329683851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eal-violet_general dna">
    <p:bg>
      <p:bgPr>
        <a:gradFill>
          <a:gsLst>
            <a:gs pos="100000">
              <a:srgbClr val="552D90"/>
            </a:gs>
            <a:gs pos="0">
              <a:srgbClr val="009CA6"/>
            </a:gs>
          </a:gsLst>
          <a:lin ang="2700000" scaled="0"/>
        </a:gradFill>
        <a:effectLst/>
      </p:bgPr>
    </p:bg>
    <p:spTree>
      <p:nvGrpSpPr>
        <p:cNvPr id="1" name=""/>
        <p:cNvGrpSpPr/>
        <p:nvPr/>
      </p:nvGrpSpPr>
      <p:grpSpPr>
        <a:xfrm>
          <a:off x="0" y="0"/>
          <a:ext cx="0" cy="0"/>
          <a:chOff x="0" y="0"/>
          <a:chExt cx="0" cy="0"/>
        </a:xfrm>
      </p:grpSpPr>
      <p:pic>
        <p:nvPicPr>
          <p:cNvPr id="9" name="Picture 8" descr="A close up of a microphone&#10;&#10;Description automatically generated">
            <a:extLst>
              <a:ext uri="{FF2B5EF4-FFF2-40B4-BE49-F238E27FC236}">
                <a16:creationId xmlns:a16="http://schemas.microsoft.com/office/drawing/2014/main" id="{1CFCBF1B-82E4-C344-9254-61F561F14D6D}"/>
              </a:ext>
            </a:extLst>
          </p:cNvPr>
          <p:cNvPicPr>
            <a:picLocks noChangeAspect="1"/>
          </p:cNvPicPr>
          <p:nvPr userDrawn="1"/>
        </p:nvPicPr>
        <p:blipFill>
          <a:blip r:embed="rId2" r:link="rId3">
            <a:alphaModFix amt="40000"/>
          </a:blip>
          <a:stretch>
            <a:fillRect/>
          </a:stretch>
        </p:blipFill>
        <p:spPr>
          <a:xfrm>
            <a:off x="1763179" y="-878841"/>
            <a:ext cx="8317523" cy="6793809"/>
          </a:xfrm>
          <a:prstGeom prst="rect">
            <a:avLst/>
          </a:prstGeom>
        </p:spPr>
      </p:pic>
      <p:sp>
        <p:nvSpPr>
          <p:cNvPr id="2" name="Title 1"/>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sp>
        <p:nvSpPr>
          <p:cNvPr id="3" name="Content Placeholder 2"/>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5A9F687-F7A7-8845-BF1F-40272EFF87F1}"/>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6788190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l-violet_general + picture dna">
    <p:bg>
      <p:bgPr>
        <a:gradFill>
          <a:gsLst>
            <a:gs pos="100000">
              <a:srgbClr val="552D90"/>
            </a:gs>
            <a:gs pos="0">
              <a:srgbClr val="009CA6"/>
            </a:gs>
          </a:gsLst>
          <a:lin ang="2700000" scaled="0"/>
        </a:gradFill>
        <a:effectLst/>
      </p:bgPr>
    </p:bg>
    <p:spTree>
      <p:nvGrpSpPr>
        <p:cNvPr id="1" name=""/>
        <p:cNvGrpSpPr/>
        <p:nvPr/>
      </p:nvGrpSpPr>
      <p:grpSpPr>
        <a:xfrm>
          <a:off x="0" y="0"/>
          <a:ext cx="0" cy="0"/>
          <a:chOff x="0" y="0"/>
          <a:chExt cx="0" cy="0"/>
        </a:xfrm>
      </p:grpSpPr>
      <p:pic>
        <p:nvPicPr>
          <p:cNvPr id="9" name="Picture 8" descr="A close up of a microphone&#10;&#10;Description automatically generated">
            <a:extLst>
              <a:ext uri="{FF2B5EF4-FFF2-40B4-BE49-F238E27FC236}">
                <a16:creationId xmlns:a16="http://schemas.microsoft.com/office/drawing/2014/main" id="{1CFCBF1B-82E4-C344-9254-61F561F14D6D}"/>
              </a:ext>
            </a:extLst>
          </p:cNvPr>
          <p:cNvPicPr>
            <a:picLocks noChangeAspect="1"/>
          </p:cNvPicPr>
          <p:nvPr userDrawn="1"/>
        </p:nvPicPr>
        <p:blipFill>
          <a:blip r:embed="rId2" r:link="rId3">
            <a:alphaModFix amt="40000"/>
          </a:blip>
          <a:stretch>
            <a:fillRect/>
          </a:stretch>
        </p:blipFill>
        <p:spPr>
          <a:xfrm>
            <a:off x="1763179" y="-878841"/>
            <a:ext cx="8317523" cy="6793809"/>
          </a:xfrm>
          <a:prstGeom prst="rect">
            <a:avLst/>
          </a:prstGeom>
        </p:spPr>
      </p:pic>
      <p:sp>
        <p:nvSpPr>
          <p:cNvPr id="2" name="Title 1"/>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sp>
        <p:nvSpPr>
          <p:cNvPr id="3" name="Content Placeholder 2"/>
          <p:cNvSpPr>
            <a:spLocks noGrp="1"/>
          </p:cNvSpPr>
          <p:nvPr>
            <p:ph idx="1"/>
          </p:nvPr>
        </p:nvSpPr>
        <p:spPr>
          <a:xfrm>
            <a:off x="628650" y="1369219"/>
            <a:ext cx="492009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3">
            <a:extLst>
              <a:ext uri="{FF2B5EF4-FFF2-40B4-BE49-F238E27FC236}">
                <a16:creationId xmlns:a16="http://schemas.microsoft.com/office/drawing/2014/main" id="{9EDBAB20-8F17-774A-BD6B-553E52EB0729}"/>
              </a:ext>
            </a:extLst>
          </p:cNvPr>
          <p:cNvSpPr>
            <a:spLocks noGrp="1"/>
          </p:cNvSpPr>
          <p:nvPr>
            <p:ph type="pic" sz="quarter" idx="11"/>
          </p:nvPr>
        </p:nvSpPr>
        <p:spPr>
          <a:xfrm>
            <a:off x="5723839" y="1369219"/>
            <a:ext cx="3126863" cy="2964888"/>
          </a:xfrm>
          <a:ln>
            <a:solidFill>
              <a:schemeClr val="bg1"/>
            </a:solidFill>
          </a:ln>
        </p:spPr>
        <p:txBody>
          <a:bodyPr/>
          <a:lstStyle/>
          <a:p>
            <a:endParaRPr lang="en-US"/>
          </a:p>
        </p:txBody>
      </p:sp>
      <p:pic>
        <p:nvPicPr>
          <p:cNvPr id="8" name="Picture 7">
            <a:extLst>
              <a:ext uri="{FF2B5EF4-FFF2-40B4-BE49-F238E27FC236}">
                <a16:creationId xmlns:a16="http://schemas.microsoft.com/office/drawing/2014/main" id="{D336BF71-B514-4D44-A3D5-7B3F76C46A81}"/>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409053881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l-Violet-partner logo dna">
    <p:bg>
      <p:bgPr>
        <a:gradFill>
          <a:gsLst>
            <a:gs pos="0">
              <a:srgbClr val="009CA6"/>
            </a:gs>
            <a:gs pos="99000">
              <a:srgbClr val="552D90"/>
            </a:gs>
          </a:gsLst>
          <a:lin ang="2700000" scaled="0"/>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a:blip r:embed="rId2" r:link="rId3">
            <a:alphaModFix amt="40000"/>
          </a:blip>
          <a:stretch>
            <a:fillRect/>
          </a:stretch>
        </p:blipFill>
        <p:spPr>
          <a:xfrm>
            <a:off x="826477" y="-1637124"/>
            <a:ext cx="8317523" cy="6793809"/>
          </a:xfrm>
          <a:prstGeom prst="rect">
            <a:avLst/>
          </a:prstGeom>
        </p:spPr>
      </p:pic>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275CE4BF-FD2C-904D-848B-8A258E7A3E17}"/>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12" name="Title 1">
            <a:extLst>
              <a:ext uri="{FF2B5EF4-FFF2-40B4-BE49-F238E27FC236}">
                <a16:creationId xmlns:a16="http://schemas.microsoft.com/office/drawing/2014/main" id="{DB43C642-857E-0D49-948E-637E8AB2A029}"/>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pic>
        <p:nvPicPr>
          <p:cNvPr id="13" name="Picture 12">
            <a:extLst>
              <a:ext uri="{FF2B5EF4-FFF2-40B4-BE49-F238E27FC236}">
                <a16:creationId xmlns:a16="http://schemas.microsoft.com/office/drawing/2014/main" id="{652C3CD8-F39A-A24E-97F7-1EEA18A47D1D}"/>
              </a:ext>
            </a:extLst>
          </p:cNvPr>
          <p:cNvPicPr>
            <a:picLocks noChangeAspect="1"/>
          </p:cNvPicPr>
          <p:nvPr userDrawn="1"/>
        </p:nvPicPr>
        <p:blipFill>
          <a:blip r:embed="rId4" r:link="rId5"/>
          <a:stretch>
            <a:fillRect/>
          </a:stretch>
        </p:blipFill>
        <p:spPr>
          <a:xfrm>
            <a:off x="651526" y="204760"/>
            <a:ext cx="1527408" cy="729508"/>
          </a:xfrm>
          <a:prstGeom prst="rect">
            <a:avLst/>
          </a:prstGeom>
        </p:spPr>
      </p:pic>
      <p:sp>
        <p:nvSpPr>
          <p:cNvPr id="9" name="Text Placeholder 2">
            <a:extLst>
              <a:ext uri="{FF2B5EF4-FFF2-40B4-BE49-F238E27FC236}">
                <a16:creationId xmlns:a16="http://schemas.microsoft.com/office/drawing/2014/main" id="{F0E91C51-DAA8-314B-B617-90C0929E77E4}"/>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293550087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l-Violet-first slide-Honey">
    <p:bg>
      <p:bgPr>
        <a:gradFill>
          <a:gsLst>
            <a:gs pos="94000">
              <a:srgbClr val="552D90"/>
            </a:gs>
            <a:gs pos="36000">
              <a:srgbClr val="009CA6"/>
            </a:gs>
          </a:gsLst>
          <a:lin ang="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0" name="Title 1">
            <a:extLst>
              <a:ext uri="{FF2B5EF4-FFF2-40B4-BE49-F238E27FC236}">
                <a16:creationId xmlns:a16="http://schemas.microsoft.com/office/drawing/2014/main" id="{85A08D8C-7595-084A-9B13-10F2E18389ED}"/>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2" name="Text Placeholder 2">
            <a:extLst>
              <a:ext uri="{FF2B5EF4-FFF2-40B4-BE49-F238E27FC236}">
                <a16:creationId xmlns:a16="http://schemas.microsoft.com/office/drawing/2014/main" id="{95C6B4CB-09B7-E84E-85EF-AE9DBF84566D}"/>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Honeycomb pattern on teal to violet background</a:t>
            </a:r>
          </a:p>
        </p:txBody>
      </p:sp>
      <p:pic>
        <p:nvPicPr>
          <p:cNvPr id="13" name="Picture 12">
            <a:extLst>
              <a:ext uri="{FF2B5EF4-FFF2-40B4-BE49-F238E27FC236}">
                <a16:creationId xmlns:a16="http://schemas.microsoft.com/office/drawing/2014/main" id="{873C0CB6-F307-8A48-A5F1-0A0B0307D9F1}"/>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4" name="Content Placeholder 2">
            <a:extLst>
              <a:ext uri="{FF2B5EF4-FFF2-40B4-BE49-F238E27FC236}">
                <a16:creationId xmlns:a16="http://schemas.microsoft.com/office/drawing/2014/main" id="{B0470255-2FD8-7040-BFBE-F9A679A31635}"/>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232144016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l-Violet-second slide-Honey">
    <p:bg>
      <p:bgPr>
        <a:gradFill>
          <a:gsLst>
            <a:gs pos="94000">
              <a:srgbClr val="552D90"/>
            </a:gs>
            <a:gs pos="36000">
              <a:srgbClr val="009CA6"/>
            </a:gs>
          </a:gsLst>
          <a:lin ang="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3" name="Title 1">
            <a:extLst>
              <a:ext uri="{FF2B5EF4-FFF2-40B4-BE49-F238E27FC236}">
                <a16:creationId xmlns:a16="http://schemas.microsoft.com/office/drawing/2014/main" id="{74FA4708-2779-B54E-9074-87E8E0EA54D9}"/>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14" name="Text Placeholder 2">
            <a:extLst>
              <a:ext uri="{FF2B5EF4-FFF2-40B4-BE49-F238E27FC236}">
                <a16:creationId xmlns:a16="http://schemas.microsoft.com/office/drawing/2014/main" id="{C4605CE2-8075-3440-A4CB-D024C8821749}"/>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Honeycomb pattern on teal to violet background</a:t>
            </a:r>
          </a:p>
        </p:txBody>
      </p:sp>
      <p:pic>
        <p:nvPicPr>
          <p:cNvPr id="7" name="Picture 6">
            <a:extLst>
              <a:ext uri="{FF2B5EF4-FFF2-40B4-BE49-F238E27FC236}">
                <a16:creationId xmlns:a16="http://schemas.microsoft.com/office/drawing/2014/main" id="{73438DE0-D7AB-5B43-B95C-8CB06C9EAECB}"/>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99195552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hite-Title and Content-Hone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45195F-22B9-9C44-8095-3E5873AD00CC}"/>
              </a:ext>
            </a:extLst>
          </p:cNvPr>
          <p:cNvPicPr>
            <a:picLocks noChangeAspect="1"/>
          </p:cNvPicPr>
          <p:nvPr userDrawn="1"/>
        </p:nvPicPr>
        <p:blipFill>
          <a:blip r:embed="rId2" r:link="rId3">
            <a:alphaModFix amt="20000"/>
          </a:blip>
          <a:stretch>
            <a:fillRect/>
          </a:stretch>
        </p:blipFill>
        <p:spPr>
          <a:xfrm flipV="1">
            <a:off x="2087380" y="-192882"/>
            <a:ext cx="7372350" cy="5529263"/>
          </a:xfrm>
          <a:prstGeom prst="rect">
            <a:avLst/>
          </a:prstGeom>
        </p:spPr>
      </p:pic>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5CE597-4B09-FF46-B18A-9DDE2032ACE2}"/>
              </a:ext>
            </a:extLst>
          </p:cNvPr>
          <p:cNvSpPr>
            <a:spLocks noGrp="1"/>
          </p:cNvSpPr>
          <p:nvPr>
            <p:ph type="title" hasCustomPrompt="1"/>
          </p:nvPr>
        </p:nvSpPr>
        <p:spPr>
          <a:xfrm>
            <a:off x="628650" y="273844"/>
            <a:ext cx="6679823" cy="994172"/>
          </a:xfrm>
          <a:noFill/>
        </p:spPr>
        <p:txBody>
          <a:bodyPr/>
          <a:lstStyle>
            <a:lvl1pPr>
              <a:defRPr>
                <a:solidFill>
                  <a:srgbClr val="009CA6"/>
                </a:solidFill>
              </a:defRPr>
            </a:lvl1pPr>
          </a:lstStyle>
          <a:p>
            <a:r>
              <a:rPr lang="en-US"/>
              <a:t>General slide</a:t>
            </a:r>
          </a:p>
        </p:txBody>
      </p:sp>
      <p:pic>
        <p:nvPicPr>
          <p:cNvPr id="6" name="Picture 5">
            <a:extLst>
              <a:ext uri="{FF2B5EF4-FFF2-40B4-BE49-F238E27FC236}">
                <a16:creationId xmlns:a16="http://schemas.microsoft.com/office/drawing/2014/main" id="{3049F0FE-31F6-EF4C-BF95-7626C90C48DD}"/>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2807396001"/>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hite general + picture Honey">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45195F-22B9-9C44-8095-3E5873AD00CC}"/>
              </a:ext>
            </a:extLst>
          </p:cNvPr>
          <p:cNvPicPr>
            <a:picLocks noChangeAspect="1"/>
          </p:cNvPicPr>
          <p:nvPr userDrawn="1"/>
        </p:nvPicPr>
        <p:blipFill>
          <a:blip r:embed="rId2" r:link="rId3">
            <a:alphaModFix amt="20000"/>
          </a:blip>
          <a:stretch>
            <a:fillRect/>
          </a:stretch>
        </p:blipFill>
        <p:spPr>
          <a:xfrm flipV="1">
            <a:off x="2087380" y="-192882"/>
            <a:ext cx="7372350" cy="5529263"/>
          </a:xfrm>
          <a:prstGeom prst="rect">
            <a:avLst/>
          </a:prstGeom>
        </p:spPr>
      </p:pic>
      <p:sp>
        <p:nvSpPr>
          <p:cNvPr id="3" name="Content Placeholder 2"/>
          <p:cNvSpPr>
            <a:spLocks noGrp="1"/>
          </p:cNvSpPr>
          <p:nvPr>
            <p:ph idx="1"/>
          </p:nvPr>
        </p:nvSpPr>
        <p:spPr>
          <a:xfrm>
            <a:off x="628650" y="1369219"/>
            <a:ext cx="4890971"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6F5CE597-4B09-FF46-B18A-9DDE2032ACE2}"/>
              </a:ext>
            </a:extLst>
          </p:cNvPr>
          <p:cNvSpPr>
            <a:spLocks noGrp="1"/>
          </p:cNvSpPr>
          <p:nvPr>
            <p:ph type="title" hasCustomPrompt="1"/>
          </p:nvPr>
        </p:nvSpPr>
        <p:spPr>
          <a:xfrm>
            <a:off x="628650" y="273844"/>
            <a:ext cx="6679823" cy="994172"/>
          </a:xfrm>
          <a:noFill/>
        </p:spPr>
        <p:txBody>
          <a:bodyPr/>
          <a:lstStyle>
            <a:lvl1pPr>
              <a:defRPr>
                <a:solidFill>
                  <a:srgbClr val="009CA6"/>
                </a:solidFill>
              </a:defRPr>
            </a:lvl1pPr>
          </a:lstStyle>
          <a:p>
            <a:r>
              <a:rPr lang="en-US"/>
              <a:t>General slide</a:t>
            </a:r>
          </a:p>
        </p:txBody>
      </p:sp>
      <p:sp>
        <p:nvSpPr>
          <p:cNvPr id="8" name="Picture Placeholder 13">
            <a:extLst>
              <a:ext uri="{FF2B5EF4-FFF2-40B4-BE49-F238E27FC236}">
                <a16:creationId xmlns:a16="http://schemas.microsoft.com/office/drawing/2014/main" id="{5CCF6497-CF43-B249-9024-3A02E5B0F954}"/>
              </a:ext>
            </a:extLst>
          </p:cNvPr>
          <p:cNvSpPr>
            <a:spLocks noGrp="1"/>
          </p:cNvSpPr>
          <p:nvPr>
            <p:ph type="pic" sz="quarter" idx="11"/>
          </p:nvPr>
        </p:nvSpPr>
        <p:spPr>
          <a:xfrm>
            <a:off x="5723839" y="1369219"/>
            <a:ext cx="3126863" cy="3002059"/>
          </a:xfrm>
          <a:ln>
            <a:solidFill>
              <a:schemeClr val="tx1"/>
            </a:solidFill>
          </a:ln>
        </p:spPr>
        <p:txBody>
          <a:bodyPr/>
          <a:lstStyle/>
          <a:p>
            <a:endParaRPr lang="en-US"/>
          </a:p>
        </p:txBody>
      </p:sp>
      <p:pic>
        <p:nvPicPr>
          <p:cNvPr id="9" name="Picture 8">
            <a:extLst>
              <a:ext uri="{FF2B5EF4-FFF2-40B4-BE49-F238E27FC236}">
                <a16:creationId xmlns:a16="http://schemas.microsoft.com/office/drawing/2014/main" id="{F43744B2-7063-2B4E-9F9E-5CAA53FDE9DE}"/>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12734302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l-violet second slide fibionacci">
    <p:bg>
      <p:bgPr>
        <a:gradFill>
          <a:gsLst>
            <a:gs pos="100000">
              <a:srgbClr val="552D90"/>
            </a:gs>
            <a:gs pos="0">
              <a:srgbClr val="009CA6"/>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pic>
        <p:nvPicPr>
          <p:cNvPr id="6" name="Picture 5" descr="A picture containing basketball, athletic game&#10;&#10;Description automatically generated">
            <a:extLst>
              <a:ext uri="{FF2B5EF4-FFF2-40B4-BE49-F238E27FC236}">
                <a16:creationId xmlns:a16="http://schemas.microsoft.com/office/drawing/2014/main" id="{958C3D31-217D-D440-81BD-DE94D36D74EB}"/>
              </a:ext>
            </a:extLst>
          </p:cNvPr>
          <p:cNvPicPr>
            <a:picLocks noChangeAspect="1"/>
          </p:cNvPicPr>
          <p:nvPr userDrawn="1"/>
        </p:nvPicPr>
        <p:blipFill rotWithShape="1">
          <a:blip r:embed="rId2" r:link="rId3">
            <a:alphaModFix amt="50000"/>
          </a:blip>
          <a:srcRect r="36703" b="20104"/>
          <a:stretch>
            <a:fillRect/>
          </a:stretch>
        </p:blipFill>
        <p:spPr>
          <a:xfrm>
            <a:off x="4362629" y="213905"/>
            <a:ext cx="4781372" cy="4929595"/>
          </a:xfrm>
          <a:prstGeom prst="rect">
            <a:avLst/>
          </a:prstGeom>
          <a:effectLst/>
        </p:spPr>
      </p:pic>
      <p:sp>
        <p:nvSpPr>
          <p:cNvPr id="11" name="Text Placeholder 2">
            <a:extLst>
              <a:ext uri="{FF2B5EF4-FFF2-40B4-BE49-F238E27FC236}">
                <a16:creationId xmlns:a16="http://schemas.microsoft.com/office/drawing/2014/main" id="{AD08548A-CD2B-2241-A15E-47ED7A981243}"/>
              </a:ext>
            </a:extLst>
          </p:cNvPr>
          <p:cNvSpPr>
            <a:spLocks noGrp="1"/>
          </p:cNvSpPr>
          <p:nvPr>
            <p:ph type="body" idx="1" hasCustomPrompt="1"/>
          </p:nvPr>
        </p:nvSpPr>
        <p:spPr>
          <a:xfrm>
            <a:off x="623887" y="1528106"/>
            <a:ext cx="8260135" cy="2882354"/>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violet background</a:t>
            </a:r>
          </a:p>
        </p:txBody>
      </p:sp>
      <p:pic>
        <p:nvPicPr>
          <p:cNvPr id="7" name="Picture 6">
            <a:extLst>
              <a:ext uri="{FF2B5EF4-FFF2-40B4-BE49-F238E27FC236}">
                <a16:creationId xmlns:a16="http://schemas.microsoft.com/office/drawing/2014/main" id="{E0113206-7077-EF44-89A4-4724E7D8D9D7}"/>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29995135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l-Violet-general-Honey">
    <p:bg>
      <p:bgPr>
        <a:gradFill>
          <a:gsLst>
            <a:gs pos="94000">
              <a:srgbClr val="552D90"/>
            </a:gs>
            <a:gs pos="36000">
              <a:srgbClr val="009CA6"/>
            </a:gs>
          </a:gsLst>
          <a:lin ang="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0" name="Content Placeholder 2">
            <a:extLst>
              <a:ext uri="{FF2B5EF4-FFF2-40B4-BE49-F238E27FC236}">
                <a16:creationId xmlns:a16="http://schemas.microsoft.com/office/drawing/2014/main" id="{7406C15E-BB48-434B-9C81-51BE4C349BBB}"/>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BDD1324F-4595-BA41-BE32-FD9B1066943B}"/>
              </a:ext>
            </a:extLst>
          </p:cNvPr>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pic>
        <p:nvPicPr>
          <p:cNvPr id="7" name="Picture 6">
            <a:extLst>
              <a:ext uri="{FF2B5EF4-FFF2-40B4-BE49-F238E27FC236}">
                <a16:creationId xmlns:a16="http://schemas.microsoft.com/office/drawing/2014/main" id="{A2B6AED7-F1CD-8643-B817-42E63DBB1F1C}"/>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21585832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l-Violet-general + picture Honey">
    <p:bg>
      <p:bgPr>
        <a:gradFill>
          <a:gsLst>
            <a:gs pos="94000">
              <a:srgbClr val="552D90"/>
            </a:gs>
            <a:gs pos="36000">
              <a:srgbClr val="009CA6"/>
            </a:gs>
          </a:gsLst>
          <a:lin ang="0" scaled="1"/>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0" name="Content Placeholder 2">
            <a:extLst>
              <a:ext uri="{FF2B5EF4-FFF2-40B4-BE49-F238E27FC236}">
                <a16:creationId xmlns:a16="http://schemas.microsoft.com/office/drawing/2014/main" id="{7406C15E-BB48-434B-9C81-51BE4C349BBB}"/>
              </a:ext>
            </a:extLst>
          </p:cNvPr>
          <p:cNvSpPr>
            <a:spLocks noGrp="1"/>
          </p:cNvSpPr>
          <p:nvPr>
            <p:ph idx="1"/>
          </p:nvPr>
        </p:nvSpPr>
        <p:spPr>
          <a:xfrm>
            <a:off x="628650" y="1369219"/>
            <a:ext cx="490970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BDD1324F-4595-BA41-BE32-FD9B1066943B}"/>
              </a:ext>
            </a:extLst>
          </p:cNvPr>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sp>
        <p:nvSpPr>
          <p:cNvPr id="7" name="Picture Placeholder 13">
            <a:extLst>
              <a:ext uri="{FF2B5EF4-FFF2-40B4-BE49-F238E27FC236}">
                <a16:creationId xmlns:a16="http://schemas.microsoft.com/office/drawing/2014/main" id="{D33CEFA8-CCB5-2341-B468-D0D72162B345}"/>
              </a:ext>
            </a:extLst>
          </p:cNvPr>
          <p:cNvSpPr>
            <a:spLocks noGrp="1"/>
          </p:cNvSpPr>
          <p:nvPr>
            <p:ph type="pic" sz="quarter" idx="11"/>
          </p:nvPr>
        </p:nvSpPr>
        <p:spPr>
          <a:xfrm>
            <a:off x="5723839" y="1369219"/>
            <a:ext cx="3126863" cy="2979757"/>
          </a:xfrm>
          <a:ln>
            <a:solidFill>
              <a:schemeClr val="bg1"/>
            </a:solidFill>
          </a:ln>
        </p:spPr>
        <p:txBody>
          <a:bodyPr/>
          <a:lstStyle/>
          <a:p>
            <a:endParaRPr lang="en-US"/>
          </a:p>
        </p:txBody>
      </p:sp>
      <p:pic>
        <p:nvPicPr>
          <p:cNvPr id="8" name="Picture 7">
            <a:extLst>
              <a:ext uri="{FF2B5EF4-FFF2-40B4-BE49-F238E27FC236}">
                <a16:creationId xmlns:a16="http://schemas.microsoft.com/office/drawing/2014/main" id="{135F16AC-A8A5-E64D-BD5A-E7A9F9B6BA2A}"/>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00825242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l-Violet- partner logos honey">
    <p:bg>
      <p:bgPr>
        <a:gradFill>
          <a:gsLst>
            <a:gs pos="0">
              <a:srgbClr val="009CA6"/>
            </a:gs>
            <a:gs pos="99000">
              <a:srgbClr val="552D90"/>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AB3F2BF-D38B-CA40-B323-61B86A5DAB03}"/>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B43C642-857E-0D49-948E-637E8AB2A029}"/>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pic>
        <p:nvPicPr>
          <p:cNvPr id="13" name="Picture 12">
            <a:extLst>
              <a:ext uri="{FF2B5EF4-FFF2-40B4-BE49-F238E27FC236}">
                <a16:creationId xmlns:a16="http://schemas.microsoft.com/office/drawing/2014/main" id="{652C3CD8-F39A-A24E-97F7-1EEA18A47D1D}"/>
              </a:ext>
            </a:extLst>
          </p:cNvPr>
          <p:cNvPicPr>
            <a:picLocks noChangeAspect="1"/>
          </p:cNvPicPr>
          <p:nvPr userDrawn="1"/>
        </p:nvPicPr>
        <p:blipFill>
          <a:blip r:embed="rId4" r:link="rId5"/>
          <a:stretch>
            <a:fillRect/>
          </a:stretch>
        </p:blipFill>
        <p:spPr>
          <a:xfrm>
            <a:off x="651526" y="204760"/>
            <a:ext cx="1527408" cy="729508"/>
          </a:xfrm>
          <a:prstGeom prst="rect">
            <a:avLst/>
          </a:prstGeom>
        </p:spPr>
      </p:pic>
      <p:sp>
        <p:nvSpPr>
          <p:cNvPr id="8" name="Text Placeholder 2">
            <a:extLst>
              <a:ext uri="{FF2B5EF4-FFF2-40B4-BE49-F238E27FC236}">
                <a16:creationId xmlns:a16="http://schemas.microsoft.com/office/drawing/2014/main" id="{E6B87ADB-86CF-2A41-883D-72CC990A4985}"/>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10" name="Text Placeholder 2">
            <a:extLst>
              <a:ext uri="{FF2B5EF4-FFF2-40B4-BE49-F238E27FC236}">
                <a16:creationId xmlns:a16="http://schemas.microsoft.com/office/drawing/2014/main" id="{410694F1-8A51-4C4C-9281-4499C07CEFDF}"/>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307685638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l-Gold-first slide-Fibonacci ">
    <p:bg>
      <p:bgPr>
        <a:gradFill flip="none" rotWithShape="1">
          <a:gsLst>
            <a:gs pos="53008">
              <a:srgbClr val="4D8956"/>
            </a:gs>
            <a:gs pos="85000">
              <a:srgbClr val="A07400"/>
            </a:gs>
            <a:gs pos="23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9" name="Title 1">
            <a:extLst>
              <a:ext uri="{FF2B5EF4-FFF2-40B4-BE49-F238E27FC236}">
                <a16:creationId xmlns:a16="http://schemas.microsoft.com/office/drawing/2014/main" id="{ED27E5BD-5EFE-CC46-97E0-3C6E72AB1E53}"/>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4" name="Text Placeholder 2">
            <a:extLst>
              <a:ext uri="{FF2B5EF4-FFF2-40B4-BE49-F238E27FC236}">
                <a16:creationId xmlns:a16="http://schemas.microsoft.com/office/drawing/2014/main" id="{46EB3A14-A3F1-DC43-8B8A-EC89502FD7AD}"/>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gold background</a:t>
            </a:r>
          </a:p>
        </p:txBody>
      </p:sp>
      <p:pic>
        <p:nvPicPr>
          <p:cNvPr id="11" name="Picture 10">
            <a:extLst>
              <a:ext uri="{FF2B5EF4-FFF2-40B4-BE49-F238E27FC236}">
                <a16:creationId xmlns:a16="http://schemas.microsoft.com/office/drawing/2014/main" id="{4E826639-B50F-1344-898F-44D7BADC7BB1}"/>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2" name="Content Placeholder 2">
            <a:extLst>
              <a:ext uri="{FF2B5EF4-FFF2-40B4-BE49-F238E27FC236}">
                <a16:creationId xmlns:a16="http://schemas.microsoft.com/office/drawing/2014/main" id="{BF1B1083-D453-2841-B622-25B0C167ECAB}"/>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3064099855"/>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l-Gold second slide Fibonacci ">
    <p:bg>
      <p:bgPr>
        <a:gradFill flip="none" rotWithShape="1">
          <a:gsLst>
            <a:gs pos="53008">
              <a:srgbClr val="4D8956"/>
            </a:gs>
            <a:gs pos="85000">
              <a:srgbClr val="A07400"/>
            </a:gs>
            <a:gs pos="23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11" name="Title 1">
            <a:extLst>
              <a:ext uri="{FF2B5EF4-FFF2-40B4-BE49-F238E27FC236}">
                <a16:creationId xmlns:a16="http://schemas.microsoft.com/office/drawing/2014/main" id="{60F603A3-3D3F-0A4C-A231-F6ACC98C472B}"/>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16" name="Text Placeholder 2">
            <a:extLst>
              <a:ext uri="{FF2B5EF4-FFF2-40B4-BE49-F238E27FC236}">
                <a16:creationId xmlns:a16="http://schemas.microsoft.com/office/drawing/2014/main" id="{4D519357-4100-904E-889A-0D79641D8202}"/>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gold background</a:t>
            </a:r>
          </a:p>
        </p:txBody>
      </p:sp>
      <p:pic>
        <p:nvPicPr>
          <p:cNvPr id="7" name="Picture 6">
            <a:extLst>
              <a:ext uri="{FF2B5EF4-FFF2-40B4-BE49-F238E27FC236}">
                <a16:creationId xmlns:a16="http://schemas.microsoft.com/office/drawing/2014/main" id="{E1011F87-A25C-BD4A-B9F8-E824E4D2B8AD}"/>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76688344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l-Gold general Fibonacci ">
    <p:bg>
      <p:bgPr>
        <a:gradFill flip="none" rotWithShape="1">
          <a:gsLst>
            <a:gs pos="53008">
              <a:srgbClr val="4D8956"/>
            </a:gs>
            <a:gs pos="85000">
              <a:srgbClr val="A07400"/>
            </a:gs>
            <a:gs pos="23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7" name="Title 1">
            <a:extLst>
              <a:ext uri="{FF2B5EF4-FFF2-40B4-BE49-F238E27FC236}">
                <a16:creationId xmlns:a16="http://schemas.microsoft.com/office/drawing/2014/main" id="{1B044878-EA97-624D-9D5F-9EF996BD5EF4}"/>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8" name="Content Placeholder 2">
            <a:extLst>
              <a:ext uri="{FF2B5EF4-FFF2-40B4-BE49-F238E27FC236}">
                <a16:creationId xmlns:a16="http://schemas.microsoft.com/office/drawing/2014/main" id="{ED03BA37-04A1-274C-8F78-5CD797D49A93}"/>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388D76D4-AF0F-E747-A5DB-9EB7B5BCF562}"/>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7274566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l-Gold general + picture Fibonacci ">
    <p:bg>
      <p:bgPr>
        <a:gradFill flip="none" rotWithShape="1">
          <a:gsLst>
            <a:gs pos="53008">
              <a:srgbClr val="4D8956"/>
            </a:gs>
            <a:gs pos="85000">
              <a:srgbClr val="A07400"/>
            </a:gs>
            <a:gs pos="23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7" name="Title 1">
            <a:extLst>
              <a:ext uri="{FF2B5EF4-FFF2-40B4-BE49-F238E27FC236}">
                <a16:creationId xmlns:a16="http://schemas.microsoft.com/office/drawing/2014/main" id="{1B044878-EA97-624D-9D5F-9EF996BD5EF4}"/>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8" name="Content Placeholder 2">
            <a:extLst>
              <a:ext uri="{FF2B5EF4-FFF2-40B4-BE49-F238E27FC236}">
                <a16:creationId xmlns:a16="http://schemas.microsoft.com/office/drawing/2014/main" id="{ED03BA37-04A1-274C-8F78-5CD797D49A93}"/>
              </a:ext>
            </a:extLst>
          </p:cNvPr>
          <p:cNvSpPr>
            <a:spLocks noGrp="1"/>
          </p:cNvSpPr>
          <p:nvPr>
            <p:ph idx="1"/>
          </p:nvPr>
        </p:nvSpPr>
        <p:spPr>
          <a:xfrm>
            <a:off x="628650" y="1369219"/>
            <a:ext cx="492009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3">
            <a:extLst>
              <a:ext uri="{FF2B5EF4-FFF2-40B4-BE49-F238E27FC236}">
                <a16:creationId xmlns:a16="http://schemas.microsoft.com/office/drawing/2014/main" id="{4D32BC5B-05F9-A844-8462-CC7146FAD1DE}"/>
              </a:ext>
            </a:extLst>
          </p:cNvPr>
          <p:cNvSpPr>
            <a:spLocks noGrp="1"/>
          </p:cNvSpPr>
          <p:nvPr>
            <p:ph type="pic" sz="quarter" idx="11"/>
          </p:nvPr>
        </p:nvSpPr>
        <p:spPr>
          <a:xfrm>
            <a:off x="5723839" y="1369219"/>
            <a:ext cx="3126863" cy="2972322"/>
          </a:xfrm>
          <a:ln>
            <a:solidFill>
              <a:schemeClr val="bg1"/>
            </a:solidFill>
          </a:ln>
        </p:spPr>
        <p:txBody>
          <a:bodyPr/>
          <a:lstStyle/>
          <a:p>
            <a:endParaRPr lang="en-US"/>
          </a:p>
        </p:txBody>
      </p:sp>
      <p:pic>
        <p:nvPicPr>
          <p:cNvPr id="13" name="Picture 12">
            <a:extLst>
              <a:ext uri="{FF2B5EF4-FFF2-40B4-BE49-F238E27FC236}">
                <a16:creationId xmlns:a16="http://schemas.microsoft.com/office/drawing/2014/main" id="{F7C10512-7149-B746-A1CF-A924A1B142C8}"/>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8335490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l-Gold partner logos fibionacci">
    <p:bg>
      <p:bgPr>
        <a:gradFill>
          <a:gsLst>
            <a:gs pos="53008">
              <a:srgbClr val="4D8956"/>
            </a:gs>
            <a:gs pos="85000">
              <a:srgbClr val="A07400"/>
            </a:gs>
            <a:gs pos="23000">
              <a:srgbClr val="009CA6"/>
            </a:gs>
          </a:gsLst>
          <a:lin ang="2700000" scaled="0"/>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E3FA589C-7A87-C54F-B44E-EC06D3562BF7}"/>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76026B-918C-5649-9C72-1EF2275FB268}"/>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14" name="Title 1">
            <a:extLst>
              <a:ext uri="{FF2B5EF4-FFF2-40B4-BE49-F238E27FC236}">
                <a16:creationId xmlns:a16="http://schemas.microsoft.com/office/drawing/2014/main" id="{B5847EF5-E8F9-4849-A3F8-064F2140253F}"/>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8" name="Text Placeholder 2">
            <a:extLst>
              <a:ext uri="{FF2B5EF4-FFF2-40B4-BE49-F238E27FC236}">
                <a16:creationId xmlns:a16="http://schemas.microsoft.com/office/drawing/2014/main" id="{83DC40E4-8E59-814C-83D9-1F7CBB810189}"/>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9" name="Text Placeholder 2">
            <a:extLst>
              <a:ext uri="{FF2B5EF4-FFF2-40B4-BE49-F238E27FC236}">
                <a16:creationId xmlns:a16="http://schemas.microsoft.com/office/drawing/2014/main" id="{5D2F52C6-0886-1048-8226-B81AB1B32E03}"/>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61903893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l-Gold_first slide-DNA">
    <p:bg>
      <p:bgPr>
        <a:gradFill>
          <a:gsLst>
            <a:gs pos="54000">
              <a:srgbClr val="508853"/>
            </a:gs>
            <a:gs pos="85000">
              <a:srgbClr val="A07400"/>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descr="A close up of a microphone&#10;&#10;Description automatically generated">
            <a:extLst>
              <a:ext uri="{FF2B5EF4-FFF2-40B4-BE49-F238E27FC236}">
                <a16:creationId xmlns:a16="http://schemas.microsoft.com/office/drawing/2014/main" id="{D8971412-F40C-744B-B3E9-D400F61DC1FA}"/>
              </a:ext>
            </a:extLst>
          </p:cNvPr>
          <p:cNvPicPr>
            <a:picLocks noChangeAspect="1"/>
          </p:cNvPicPr>
          <p:nvPr userDrawn="1"/>
        </p:nvPicPr>
        <p:blipFill rotWithShape="1">
          <a:blip r:embed="rId2" r:link="rId3">
            <a:alphaModFix amt="40000"/>
          </a:blip>
          <a:srcRect/>
          <a:stretch>
            <a:fillRect/>
          </a:stretch>
        </p:blipFill>
        <p:spPr>
          <a:xfrm>
            <a:off x="1246603" y="-1307147"/>
            <a:ext cx="7897397" cy="6450647"/>
          </a:xfrm>
          <a:prstGeom prst="rect">
            <a:avLst/>
          </a:prstGeom>
        </p:spPr>
      </p:pic>
      <p:sp>
        <p:nvSpPr>
          <p:cNvPr id="12" name="Title 1">
            <a:extLst>
              <a:ext uri="{FF2B5EF4-FFF2-40B4-BE49-F238E27FC236}">
                <a16:creationId xmlns:a16="http://schemas.microsoft.com/office/drawing/2014/main" id="{CF335600-9B3C-4943-B31B-C0067C4E6E38}"/>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4" name="Text Placeholder 2">
            <a:extLst>
              <a:ext uri="{FF2B5EF4-FFF2-40B4-BE49-F238E27FC236}">
                <a16:creationId xmlns:a16="http://schemas.microsoft.com/office/drawing/2014/main" id="{9B1892C9-5889-CC43-89B2-D159A3A9B916}"/>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10" name="Picture 9">
            <a:extLst>
              <a:ext uri="{FF2B5EF4-FFF2-40B4-BE49-F238E27FC236}">
                <a16:creationId xmlns:a16="http://schemas.microsoft.com/office/drawing/2014/main" id="{8BCCECFC-61AB-F545-A30E-4C997B508054}"/>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1" name="Content Placeholder 2">
            <a:extLst>
              <a:ext uri="{FF2B5EF4-FFF2-40B4-BE49-F238E27FC236}">
                <a16:creationId xmlns:a16="http://schemas.microsoft.com/office/drawing/2014/main" id="{1BAA4001-595E-0640-82C5-1450B91C6F5A}"/>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421226649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l-Gold-second slide-DNA">
    <p:bg>
      <p:bgPr>
        <a:gradFill>
          <a:gsLst>
            <a:gs pos="100000">
              <a:srgbClr val="A07400"/>
            </a:gs>
            <a:gs pos="56033">
              <a:srgbClr val="458B5F"/>
            </a:gs>
            <a:gs pos="23000">
              <a:srgbClr val="009CA6"/>
            </a:gs>
          </a:gsLst>
          <a:lin ang="2700000" scaled="0"/>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sp>
        <p:nvSpPr>
          <p:cNvPr id="11" name="Title 1">
            <a:extLst>
              <a:ext uri="{FF2B5EF4-FFF2-40B4-BE49-F238E27FC236}">
                <a16:creationId xmlns:a16="http://schemas.microsoft.com/office/drawing/2014/main" id="{0D3C9A8F-7F79-4147-A260-9EC3FC797F63}"/>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12" name="Text Placeholder 2">
            <a:extLst>
              <a:ext uri="{FF2B5EF4-FFF2-40B4-BE49-F238E27FC236}">
                <a16:creationId xmlns:a16="http://schemas.microsoft.com/office/drawing/2014/main" id="{908C2603-5079-6D44-91CC-9138BC578ED0}"/>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9" name="Picture 8">
            <a:extLst>
              <a:ext uri="{FF2B5EF4-FFF2-40B4-BE49-F238E27FC236}">
                <a16:creationId xmlns:a16="http://schemas.microsoft.com/office/drawing/2014/main" id="{3707EF9B-D59A-E84D-BAFF-156AC54860F4}"/>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84939447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White_Title and Content-Fibonacci">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6679823" cy="994172"/>
          </a:xfrm>
        </p:spPr>
        <p:txBody>
          <a:bodyPr/>
          <a:lstStyle>
            <a:lvl1pPr>
              <a:defRPr>
                <a:solidFill>
                  <a:srgbClr val="009CA6"/>
                </a:solidFill>
              </a:defRPr>
            </a:lvl1pPr>
          </a:lstStyle>
          <a:p>
            <a:r>
              <a:rPr lang="en-US"/>
              <a:t>General slide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360D21B3-C0CA-9A43-9FC4-21808FECAB1B}"/>
              </a:ext>
            </a:extLst>
          </p:cNvPr>
          <p:cNvPicPr>
            <a:picLocks noChangeAspect="1"/>
          </p:cNvPicPr>
          <p:nvPr userDrawn="1"/>
        </p:nvPicPr>
        <p:blipFill>
          <a:blip r:embed="rId2"/>
          <a:stretch>
            <a:fillRect/>
          </a:stretch>
        </p:blipFill>
        <p:spPr>
          <a:xfrm>
            <a:off x="7396363" y="4163122"/>
            <a:ext cx="1747637" cy="1092273"/>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E41C0CB9-5AD8-A24E-9610-92D62C04ABEA}"/>
              </a:ext>
            </a:extLst>
          </p:cNvPr>
          <p:cNvPicPr>
            <a:picLocks noChangeAspect="1"/>
          </p:cNvPicPr>
          <p:nvPr userDrawn="1"/>
        </p:nvPicPr>
        <p:blipFill rotWithShape="1">
          <a:blip r:embed="rId3" r:link="rId4">
            <a:alphaModFix amt="50000"/>
          </a:blip>
          <a:srcRect r="35186" b="40070"/>
          <a:stretch>
            <a:fillRect/>
          </a:stretch>
        </p:blipFill>
        <p:spPr>
          <a:xfrm>
            <a:off x="5062593" y="2060973"/>
            <a:ext cx="4081407" cy="3082527"/>
          </a:xfrm>
          <a:prstGeom prst="rect">
            <a:avLst/>
          </a:prstGeom>
        </p:spPr>
      </p:pic>
    </p:spTree>
    <p:extLst>
      <p:ext uri="{BB962C8B-B14F-4D97-AF65-F5344CB8AC3E}">
        <p14:creationId xmlns:p14="http://schemas.microsoft.com/office/powerpoint/2010/main" val="12649092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al-Gold-general-DNA">
    <p:bg>
      <p:bgPr>
        <a:gradFill>
          <a:gsLst>
            <a:gs pos="100000">
              <a:srgbClr val="A07400"/>
            </a:gs>
            <a:gs pos="56033">
              <a:srgbClr val="458B5F"/>
            </a:gs>
            <a:gs pos="23000">
              <a:srgbClr val="009CA6"/>
            </a:gs>
          </a:gsLst>
          <a:lin ang="2700000" scaled="0"/>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pic>
        <p:nvPicPr>
          <p:cNvPr id="6" name="Picture 5" descr="A close up of a microphone&#10;&#10;Description automatically generated">
            <a:extLst>
              <a:ext uri="{FF2B5EF4-FFF2-40B4-BE49-F238E27FC236}">
                <a16:creationId xmlns:a16="http://schemas.microsoft.com/office/drawing/2014/main" id="{12164FA7-0496-9644-B4D1-F205ED96C6C0}"/>
              </a:ext>
            </a:extLst>
          </p:cNvPr>
          <p:cNvPicPr>
            <a:picLocks noChangeAspect="1"/>
          </p:cNvPicPr>
          <p:nvPr userDrawn="1"/>
        </p:nvPicPr>
        <p:blipFill rotWithShape="1">
          <a:blip r:embed="rId2" r:link="rId3">
            <a:alphaModFix amt="0"/>
          </a:blip>
          <a:srcRect t="31295" r="23955" b="14717"/>
          <a:stretch>
            <a:fillRect/>
          </a:stretch>
        </p:blipFill>
        <p:spPr>
          <a:xfrm rot="10800000">
            <a:off x="-2" y="0"/>
            <a:ext cx="8869679" cy="5143500"/>
          </a:xfrm>
          <a:prstGeom prst="rect">
            <a:avLst/>
          </a:prstGeom>
        </p:spPr>
      </p:pic>
      <p:sp>
        <p:nvSpPr>
          <p:cNvPr id="9" name="Title 1">
            <a:extLst>
              <a:ext uri="{FF2B5EF4-FFF2-40B4-BE49-F238E27FC236}">
                <a16:creationId xmlns:a16="http://schemas.microsoft.com/office/drawing/2014/main" id="{251374F6-824D-C344-B439-AF422C1CBA6A}"/>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10" name="Content Placeholder 2">
            <a:extLst>
              <a:ext uri="{FF2B5EF4-FFF2-40B4-BE49-F238E27FC236}">
                <a16:creationId xmlns:a16="http://schemas.microsoft.com/office/drawing/2014/main" id="{6C243A78-C767-3540-BA01-2961930D7D8D}"/>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D66B07A2-85B0-0B4A-A156-6ABD2095C60A}"/>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6306471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al-Gold-general + picture DNA">
    <p:bg>
      <p:bgPr>
        <a:gradFill>
          <a:gsLst>
            <a:gs pos="100000">
              <a:srgbClr val="A07400"/>
            </a:gs>
            <a:gs pos="56033">
              <a:srgbClr val="458B5F"/>
            </a:gs>
            <a:gs pos="23000">
              <a:srgbClr val="009CA6"/>
            </a:gs>
          </a:gsLst>
          <a:lin ang="2700000" scaled="0"/>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pic>
        <p:nvPicPr>
          <p:cNvPr id="6" name="Picture 5" descr="A close up of a microphone&#10;&#10;Description automatically generated">
            <a:extLst>
              <a:ext uri="{FF2B5EF4-FFF2-40B4-BE49-F238E27FC236}">
                <a16:creationId xmlns:a16="http://schemas.microsoft.com/office/drawing/2014/main" id="{12164FA7-0496-9644-B4D1-F205ED96C6C0}"/>
              </a:ext>
            </a:extLst>
          </p:cNvPr>
          <p:cNvPicPr>
            <a:picLocks noChangeAspect="1"/>
          </p:cNvPicPr>
          <p:nvPr userDrawn="1"/>
        </p:nvPicPr>
        <p:blipFill rotWithShape="1">
          <a:blip r:embed="rId2" r:link="rId3">
            <a:alphaModFix amt="0"/>
          </a:blip>
          <a:srcRect t="31295" r="23955" b="14717"/>
          <a:stretch>
            <a:fillRect/>
          </a:stretch>
        </p:blipFill>
        <p:spPr>
          <a:xfrm rot="10800000">
            <a:off x="-2" y="0"/>
            <a:ext cx="8869679" cy="5143500"/>
          </a:xfrm>
          <a:prstGeom prst="rect">
            <a:avLst/>
          </a:prstGeom>
        </p:spPr>
      </p:pic>
      <p:sp>
        <p:nvSpPr>
          <p:cNvPr id="9" name="Title 1">
            <a:extLst>
              <a:ext uri="{FF2B5EF4-FFF2-40B4-BE49-F238E27FC236}">
                <a16:creationId xmlns:a16="http://schemas.microsoft.com/office/drawing/2014/main" id="{251374F6-824D-C344-B439-AF422C1CBA6A}"/>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10" name="Content Placeholder 2">
            <a:extLst>
              <a:ext uri="{FF2B5EF4-FFF2-40B4-BE49-F238E27FC236}">
                <a16:creationId xmlns:a16="http://schemas.microsoft.com/office/drawing/2014/main" id="{6C243A78-C767-3540-BA01-2961930D7D8D}"/>
              </a:ext>
            </a:extLst>
          </p:cNvPr>
          <p:cNvSpPr>
            <a:spLocks noGrp="1"/>
          </p:cNvSpPr>
          <p:nvPr>
            <p:ph idx="1"/>
          </p:nvPr>
        </p:nvSpPr>
        <p:spPr>
          <a:xfrm>
            <a:off x="628650" y="1369219"/>
            <a:ext cx="4888923"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3">
            <a:extLst>
              <a:ext uri="{FF2B5EF4-FFF2-40B4-BE49-F238E27FC236}">
                <a16:creationId xmlns:a16="http://schemas.microsoft.com/office/drawing/2014/main" id="{0D2E5B82-A3F8-AD4E-9C43-B9227CE00A68}"/>
              </a:ext>
            </a:extLst>
          </p:cNvPr>
          <p:cNvSpPr>
            <a:spLocks noGrp="1"/>
          </p:cNvSpPr>
          <p:nvPr>
            <p:ph type="pic" sz="quarter" idx="11"/>
          </p:nvPr>
        </p:nvSpPr>
        <p:spPr>
          <a:xfrm>
            <a:off x="5723839" y="1369219"/>
            <a:ext cx="3126863" cy="2979757"/>
          </a:xfrm>
          <a:ln>
            <a:solidFill>
              <a:schemeClr val="bg1"/>
            </a:solidFill>
          </a:ln>
        </p:spPr>
        <p:txBody>
          <a:bodyPr/>
          <a:lstStyle/>
          <a:p>
            <a:endParaRPr lang="en-US"/>
          </a:p>
        </p:txBody>
      </p:sp>
      <p:pic>
        <p:nvPicPr>
          <p:cNvPr id="12" name="Picture 11">
            <a:extLst>
              <a:ext uri="{FF2B5EF4-FFF2-40B4-BE49-F238E27FC236}">
                <a16:creationId xmlns:a16="http://schemas.microsoft.com/office/drawing/2014/main" id="{FF32F99C-1DBD-B24F-A1E7-DE0D70D88946}"/>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58011680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l-Gold-partner-logos dna">
    <p:bg>
      <p:bgPr>
        <a:gradFill>
          <a:gsLst>
            <a:gs pos="53008">
              <a:srgbClr val="4D8956"/>
            </a:gs>
            <a:gs pos="85000">
              <a:srgbClr val="A07400"/>
            </a:gs>
            <a:gs pos="23000">
              <a:srgbClr val="009CA6"/>
            </a:gs>
          </a:gsLst>
          <a:lin ang="2700000" scaled="0"/>
        </a:gradFill>
        <a:effectLst/>
      </p:bgPr>
    </p:bg>
    <p:spTree>
      <p:nvGrpSpPr>
        <p:cNvPr id="1" name=""/>
        <p:cNvGrpSpPr/>
        <p:nvPr/>
      </p:nvGrpSpPr>
      <p:grpSpPr>
        <a:xfrm>
          <a:off x="0" y="0"/>
          <a:ext cx="0" cy="0"/>
          <a:chOff x="0" y="0"/>
          <a:chExt cx="0" cy="0"/>
        </a:xfrm>
      </p:grpSpPr>
      <p:pic>
        <p:nvPicPr>
          <p:cNvPr id="12" name="Picture 11" descr="A close up of a microphone&#10;&#10;Description automatically generated">
            <a:extLst>
              <a:ext uri="{FF2B5EF4-FFF2-40B4-BE49-F238E27FC236}">
                <a16:creationId xmlns:a16="http://schemas.microsoft.com/office/drawing/2014/main" id="{0540E6AA-51A2-C241-BB7A-BD48EA52A220}"/>
              </a:ext>
            </a:extLst>
          </p:cNvPr>
          <p:cNvPicPr>
            <a:picLocks noChangeAspect="1"/>
          </p:cNvPicPr>
          <p:nvPr userDrawn="1"/>
        </p:nvPicPr>
        <p:blipFill>
          <a:blip r:embed="rId2" r:link="rId3">
            <a:alphaModFix amt="38000"/>
          </a:blip>
          <a:stretch>
            <a:fillRect/>
          </a:stretch>
        </p:blipFill>
        <p:spPr>
          <a:xfrm>
            <a:off x="826477" y="-1637124"/>
            <a:ext cx="8317523" cy="6793809"/>
          </a:xfrm>
          <a:prstGeom prst="rect">
            <a:avLst/>
          </a:prstGeom>
        </p:spPr>
      </p:pic>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76026B-918C-5649-9C72-1EF2275FB268}"/>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13" name="Title 1">
            <a:extLst>
              <a:ext uri="{FF2B5EF4-FFF2-40B4-BE49-F238E27FC236}">
                <a16:creationId xmlns:a16="http://schemas.microsoft.com/office/drawing/2014/main" id="{1A7A6EF8-0F87-F74B-8CF3-E39EE9BCC33C}"/>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8" name="Text Placeholder 2">
            <a:extLst>
              <a:ext uri="{FF2B5EF4-FFF2-40B4-BE49-F238E27FC236}">
                <a16:creationId xmlns:a16="http://schemas.microsoft.com/office/drawing/2014/main" id="{B7778DBF-1903-A744-B82D-DDFB368EFDAC}"/>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9" name="Text Placeholder 2">
            <a:extLst>
              <a:ext uri="{FF2B5EF4-FFF2-40B4-BE49-F238E27FC236}">
                <a16:creationId xmlns:a16="http://schemas.microsoft.com/office/drawing/2014/main" id="{CF857632-1817-EA4B-8ADE-6BF8D9776D9E}"/>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315571054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al-Gold-first slide-Honey">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2" name="Title 1">
            <a:extLst>
              <a:ext uri="{FF2B5EF4-FFF2-40B4-BE49-F238E27FC236}">
                <a16:creationId xmlns:a16="http://schemas.microsoft.com/office/drawing/2014/main" id="{6E2462B2-BDB7-8340-A732-6480E80F2DB3}"/>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4" name="Text Placeholder 2">
            <a:extLst>
              <a:ext uri="{FF2B5EF4-FFF2-40B4-BE49-F238E27FC236}">
                <a16:creationId xmlns:a16="http://schemas.microsoft.com/office/drawing/2014/main" id="{1B529CAD-3911-EB48-99C5-94DCCBF8F785}"/>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Honeycomb pattern on teal to gold background</a:t>
            </a:r>
          </a:p>
        </p:txBody>
      </p:sp>
      <p:pic>
        <p:nvPicPr>
          <p:cNvPr id="10" name="Picture 9">
            <a:extLst>
              <a:ext uri="{FF2B5EF4-FFF2-40B4-BE49-F238E27FC236}">
                <a16:creationId xmlns:a16="http://schemas.microsoft.com/office/drawing/2014/main" id="{772E1633-B260-A741-B759-D658125E5FB8}"/>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1" name="Content Placeholder 2">
            <a:extLst>
              <a:ext uri="{FF2B5EF4-FFF2-40B4-BE49-F238E27FC236}">
                <a16:creationId xmlns:a16="http://schemas.microsoft.com/office/drawing/2014/main" id="{7BA6E7B5-51B6-BB49-9038-7843F7A4E2C7}"/>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166540507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Gold-Second slide-Honey">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11" name="Title 1">
            <a:extLst>
              <a:ext uri="{FF2B5EF4-FFF2-40B4-BE49-F238E27FC236}">
                <a16:creationId xmlns:a16="http://schemas.microsoft.com/office/drawing/2014/main" id="{95E8CF13-61DB-7443-9E70-569940F3CEDB}"/>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15" name="Text Placeholder 2">
            <a:extLst>
              <a:ext uri="{FF2B5EF4-FFF2-40B4-BE49-F238E27FC236}">
                <a16:creationId xmlns:a16="http://schemas.microsoft.com/office/drawing/2014/main" id="{A2E493FC-A825-B342-84E8-EDAD3F1530A6}"/>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7" name="Picture 6">
            <a:extLst>
              <a:ext uri="{FF2B5EF4-FFF2-40B4-BE49-F238E27FC236}">
                <a16:creationId xmlns:a16="http://schemas.microsoft.com/office/drawing/2014/main" id="{B238B429-A41F-B447-9B93-C3A9A4DBB89C}"/>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06381940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al-Gold-general-Honey">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7" name="Title 1">
            <a:extLst>
              <a:ext uri="{FF2B5EF4-FFF2-40B4-BE49-F238E27FC236}">
                <a16:creationId xmlns:a16="http://schemas.microsoft.com/office/drawing/2014/main" id="{CD200C98-3A5D-5D48-8CDF-0E8E61BD5D0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8" name="Content Placeholder 2">
            <a:extLst>
              <a:ext uri="{FF2B5EF4-FFF2-40B4-BE49-F238E27FC236}">
                <a16:creationId xmlns:a16="http://schemas.microsoft.com/office/drawing/2014/main" id="{3B3A0BA5-5FB4-BF4B-AA63-067E8E3E8B20}"/>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26C96FA1-B0F8-9644-8529-412A4EDDCF33}"/>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0880657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al-Gold-general + picture Honey">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7" name="Title 1">
            <a:extLst>
              <a:ext uri="{FF2B5EF4-FFF2-40B4-BE49-F238E27FC236}">
                <a16:creationId xmlns:a16="http://schemas.microsoft.com/office/drawing/2014/main" id="{CD200C98-3A5D-5D48-8CDF-0E8E61BD5D0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8" name="Content Placeholder 2">
            <a:extLst>
              <a:ext uri="{FF2B5EF4-FFF2-40B4-BE49-F238E27FC236}">
                <a16:creationId xmlns:a16="http://schemas.microsoft.com/office/drawing/2014/main" id="{3B3A0BA5-5FB4-BF4B-AA63-067E8E3E8B20}"/>
              </a:ext>
            </a:extLst>
          </p:cNvPr>
          <p:cNvSpPr>
            <a:spLocks noGrp="1"/>
          </p:cNvSpPr>
          <p:nvPr>
            <p:ph idx="1"/>
          </p:nvPr>
        </p:nvSpPr>
        <p:spPr>
          <a:xfrm>
            <a:off x="628650" y="1369219"/>
            <a:ext cx="492009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3">
            <a:extLst>
              <a:ext uri="{FF2B5EF4-FFF2-40B4-BE49-F238E27FC236}">
                <a16:creationId xmlns:a16="http://schemas.microsoft.com/office/drawing/2014/main" id="{E1012FD1-8BF4-0449-B360-801BF3784652}"/>
              </a:ext>
            </a:extLst>
          </p:cNvPr>
          <p:cNvSpPr>
            <a:spLocks noGrp="1"/>
          </p:cNvSpPr>
          <p:nvPr>
            <p:ph type="pic" sz="quarter" idx="11"/>
          </p:nvPr>
        </p:nvSpPr>
        <p:spPr>
          <a:xfrm>
            <a:off x="5723839" y="1369219"/>
            <a:ext cx="3126863" cy="2972322"/>
          </a:xfrm>
          <a:ln>
            <a:solidFill>
              <a:schemeClr val="bg1"/>
            </a:solidFill>
          </a:ln>
        </p:spPr>
        <p:txBody>
          <a:bodyPr/>
          <a:lstStyle/>
          <a:p>
            <a:endParaRPr lang="en-US"/>
          </a:p>
        </p:txBody>
      </p:sp>
      <p:pic>
        <p:nvPicPr>
          <p:cNvPr id="11" name="Picture 10">
            <a:extLst>
              <a:ext uri="{FF2B5EF4-FFF2-40B4-BE49-F238E27FC236}">
                <a16:creationId xmlns:a16="http://schemas.microsoft.com/office/drawing/2014/main" id="{15C75EEB-232E-9D41-8556-80110692EFBB}"/>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26497426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eal-Gold-general + picture Honey">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E352F1-E1FE-8A43-8E7E-3DEE675CAAA5}"/>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7" name="Title 1">
            <a:extLst>
              <a:ext uri="{FF2B5EF4-FFF2-40B4-BE49-F238E27FC236}">
                <a16:creationId xmlns:a16="http://schemas.microsoft.com/office/drawing/2014/main" id="{CD200C98-3A5D-5D48-8CDF-0E8E61BD5D0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8" name="Content Placeholder 2">
            <a:extLst>
              <a:ext uri="{FF2B5EF4-FFF2-40B4-BE49-F238E27FC236}">
                <a16:creationId xmlns:a16="http://schemas.microsoft.com/office/drawing/2014/main" id="{3B3A0BA5-5FB4-BF4B-AA63-067E8E3E8B20}"/>
              </a:ext>
            </a:extLst>
          </p:cNvPr>
          <p:cNvSpPr>
            <a:spLocks noGrp="1"/>
          </p:cNvSpPr>
          <p:nvPr>
            <p:ph idx="1"/>
          </p:nvPr>
        </p:nvSpPr>
        <p:spPr>
          <a:xfrm>
            <a:off x="628650" y="1369219"/>
            <a:ext cx="492009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3">
            <a:extLst>
              <a:ext uri="{FF2B5EF4-FFF2-40B4-BE49-F238E27FC236}">
                <a16:creationId xmlns:a16="http://schemas.microsoft.com/office/drawing/2014/main" id="{E1012FD1-8BF4-0449-B360-801BF3784652}"/>
              </a:ext>
            </a:extLst>
          </p:cNvPr>
          <p:cNvSpPr>
            <a:spLocks noGrp="1"/>
          </p:cNvSpPr>
          <p:nvPr>
            <p:ph type="pic" sz="quarter" idx="11"/>
          </p:nvPr>
        </p:nvSpPr>
        <p:spPr>
          <a:xfrm>
            <a:off x="5723839" y="1369219"/>
            <a:ext cx="3126863" cy="2964888"/>
          </a:xfrm>
          <a:ln>
            <a:solidFill>
              <a:schemeClr val="bg1"/>
            </a:solidFill>
          </a:ln>
        </p:spPr>
        <p:txBody>
          <a:bodyPr/>
          <a:lstStyle/>
          <a:p>
            <a:endParaRPr lang="en-US"/>
          </a:p>
        </p:txBody>
      </p:sp>
      <p:pic>
        <p:nvPicPr>
          <p:cNvPr id="11" name="Picture 10">
            <a:extLst>
              <a:ext uri="{FF2B5EF4-FFF2-40B4-BE49-F238E27FC236}">
                <a16:creationId xmlns:a16="http://schemas.microsoft.com/office/drawing/2014/main" id="{800078C8-9DE0-7140-B714-00D69F7D26E9}"/>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01441265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al-Gold-partner-logos honey">
    <p:bg>
      <p:bgPr>
        <a:gradFill>
          <a:gsLst>
            <a:gs pos="53008">
              <a:srgbClr val="4D8956"/>
            </a:gs>
            <a:gs pos="85000">
              <a:srgbClr val="A07400"/>
            </a:gs>
            <a:gs pos="23000">
              <a:srgbClr val="009CA6"/>
            </a:gs>
          </a:gsLst>
          <a:lin ang="27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05CA447-02DC-3949-8038-A8B27E9FDBDC}"/>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76026B-918C-5649-9C72-1EF2275FB268}"/>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13" name="Title 1">
            <a:extLst>
              <a:ext uri="{FF2B5EF4-FFF2-40B4-BE49-F238E27FC236}">
                <a16:creationId xmlns:a16="http://schemas.microsoft.com/office/drawing/2014/main" id="{1A7A6EF8-0F87-F74B-8CF3-E39EE9BCC33C}"/>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9" name="Text Placeholder 2">
            <a:extLst>
              <a:ext uri="{FF2B5EF4-FFF2-40B4-BE49-F238E27FC236}">
                <a16:creationId xmlns:a16="http://schemas.microsoft.com/office/drawing/2014/main" id="{7FE15C84-F52E-0343-B66E-9BE00B148116}"/>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12" name="Text Placeholder 2">
            <a:extLst>
              <a:ext uri="{FF2B5EF4-FFF2-40B4-BE49-F238E27FC236}">
                <a16:creationId xmlns:a16="http://schemas.microsoft.com/office/drawing/2014/main" id="{9A8A0C05-927D-0142-BFCC-235BCEBD8B3B}"/>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284881269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white_Section Header">
    <p:bg>
      <p:bgPr>
        <a:solidFill>
          <a:schemeClr val="bg1"/>
        </a:solidFill>
        <a:effectLst/>
      </p:bgPr>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E90C49D3-9924-D74A-AA62-1DB28C3FC858}"/>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sp>
        <p:nvSpPr>
          <p:cNvPr id="2" name="Title 1"/>
          <p:cNvSpPr>
            <a:spLocks noGrp="1"/>
          </p:cNvSpPr>
          <p:nvPr>
            <p:ph type="title"/>
          </p:nvPr>
        </p:nvSpPr>
        <p:spPr>
          <a:xfrm>
            <a:off x="623887" y="1282304"/>
            <a:ext cx="8211993" cy="2139553"/>
          </a:xfrm>
        </p:spPr>
        <p:txBody>
          <a:bodyPr anchor="ctr" anchorCtr="0"/>
          <a:lstStyle>
            <a:lvl1pPr>
              <a:defRPr sz="4500">
                <a:solidFill>
                  <a:srgbClr val="009CA6"/>
                </a:solidFill>
              </a:defRPr>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8522E877-89F3-A049-A8E5-E69642136697}"/>
              </a:ext>
            </a:extLst>
          </p:cNvPr>
          <p:cNvPicPr>
            <a:picLocks noChangeAspect="1"/>
          </p:cNvPicPr>
          <p:nvPr userDrawn="1"/>
        </p:nvPicPr>
        <p:blipFill>
          <a:blip r:embed="rId4"/>
          <a:stretch>
            <a:fillRect/>
          </a:stretch>
        </p:blipFill>
        <p:spPr>
          <a:xfrm>
            <a:off x="138434" y="-243281"/>
            <a:ext cx="3037832" cy="1898645"/>
          </a:xfrm>
          <a:prstGeom prst="rect">
            <a:avLst/>
          </a:prstGeom>
          <a:noFill/>
        </p:spPr>
      </p:pic>
      <p:sp>
        <p:nvSpPr>
          <p:cNvPr id="11" name="Content Placeholder 2">
            <a:extLst>
              <a:ext uri="{FF2B5EF4-FFF2-40B4-BE49-F238E27FC236}">
                <a16:creationId xmlns:a16="http://schemas.microsoft.com/office/drawing/2014/main" id="{87532D45-FFB6-D543-8A57-3EF9F784BDC6}"/>
              </a:ext>
            </a:extLst>
          </p:cNvPr>
          <p:cNvSpPr txBox="1">
            <a:spLocks/>
          </p:cNvSpPr>
          <p:nvPr userDrawn="1"/>
        </p:nvSpPr>
        <p:spPr>
          <a:xfrm>
            <a:off x="733669"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tx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34975349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hite_Title and picture box-Fibonacci">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273844"/>
            <a:ext cx="6679823" cy="994172"/>
          </a:xfrm>
        </p:spPr>
        <p:txBody>
          <a:bodyPr/>
          <a:lstStyle>
            <a:lvl1pPr>
              <a:defRPr>
                <a:solidFill>
                  <a:srgbClr val="009CA6"/>
                </a:solidFill>
              </a:defRPr>
            </a:lvl1pPr>
          </a:lstStyle>
          <a:p>
            <a:r>
              <a:rPr lang="en-US"/>
              <a:t>General slide</a:t>
            </a:r>
          </a:p>
        </p:txBody>
      </p:sp>
      <p:sp>
        <p:nvSpPr>
          <p:cNvPr id="3" name="Content Placeholder 2"/>
          <p:cNvSpPr>
            <a:spLocks noGrp="1"/>
          </p:cNvSpPr>
          <p:nvPr>
            <p:ph idx="1"/>
          </p:nvPr>
        </p:nvSpPr>
        <p:spPr>
          <a:xfrm>
            <a:off x="628650" y="1369219"/>
            <a:ext cx="4935722"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13">
            <a:extLst>
              <a:ext uri="{FF2B5EF4-FFF2-40B4-BE49-F238E27FC236}">
                <a16:creationId xmlns:a16="http://schemas.microsoft.com/office/drawing/2014/main" id="{9CE9837C-1FFC-9A4B-A804-3B848E12408A}"/>
              </a:ext>
            </a:extLst>
          </p:cNvPr>
          <p:cNvSpPr>
            <a:spLocks noGrp="1"/>
          </p:cNvSpPr>
          <p:nvPr>
            <p:ph type="pic" sz="quarter" idx="11"/>
          </p:nvPr>
        </p:nvSpPr>
        <p:spPr>
          <a:xfrm>
            <a:off x="5723839" y="1369219"/>
            <a:ext cx="3126863" cy="3016927"/>
          </a:xfrm>
          <a:ln>
            <a:solidFill>
              <a:schemeClr val="tx1"/>
            </a:solidFill>
          </a:ln>
        </p:spPr>
        <p:txBody>
          <a:bodyPr/>
          <a:lstStyle/>
          <a:p>
            <a:endParaRPr lang="en-US"/>
          </a:p>
        </p:txBody>
      </p:sp>
      <p:pic>
        <p:nvPicPr>
          <p:cNvPr id="8" name="Picture 7">
            <a:extLst>
              <a:ext uri="{FF2B5EF4-FFF2-40B4-BE49-F238E27FC236}">
                <a16:creationId xmlns:a16="http://schemas.microsoft.com/office/drawing/2014/main" id="{37AEF678-0A96-3443-A8BC-542B3406B670}"/>
              </a:ext>
            </a:extLst>
          </p:cNvPr>
          <p:cNvPicPr>
            <a:picLocks noChangeAspect="1"/>
          </p:cNvPicPr>
          <p:nvPr userDrawn="1"/>
        </p:nvPicPr>
        <p:blipFill>
          <a:blip r:embed="rId2"/>
          <a:stretch>
            <a:fillRect/>
          </a:stretch>
        </p:blipFill>
        <p:spPr>
          <a:xfrm>
            <a:off x="7396363" y="4163122"/>
            <a:ext cx="1747637" cy="1092273"/>
          </a:xfrm>
          <a:prstGeom prst="rect">
            <a:avLst/>
          </a:prstGeom>
          <a:noFill/>
        </p:spPr>
      </p:pic>
      <p:pic>
        <p:nvPicPr>
          <p:cNvPr id="9" name="Picture 8" descr="A close up of a logo&#10;&#10;Description automatically generated">
            <a:extLst>
              <a:ext uri="{FF2B5EF4-FFF2-40B4-BE49-F238E27FC236}">
                <a16:creationId xmlns:a16="http://schemas.microsoft.com/office/drawing/2014/main" id="{A11541DB-C365-6C42-B8B8-EA04EB731DC4}"/>
              </a:ext>
            </a:extLst>
          </p:cNvPr>
          <p:cNvPicPr>
            <a:picLocks noChangeAspect="1"/>
          </p:cNvPicPr>
          <p:nvPr userDrawn="1"/>
        </p:nvPicPr>
        <p:blipFill rotWithShape="1">
          <a:blip r:embed="rId3" r:link="rId4">
            <a:alphaModFix amt="50000"/>
          </a:blip>
          <a:srcRect r="35186" b="40070"/>
          <a:stretch>
            <a:fillRect/>
          </a:stretch>
        </p:blipFill>
        <p:spPr>
          <a:xfrm>
            <a:off x="5062593" y="2060973"/>
            <a:ext cx="4081407" cy="3082527"/>
          </a:xfrm>
          <a:prstGeom prst="rect">
            <a:avLst/>
          </a:prstGeom>
        </p:spPr>
      </p:pic>
    </p:spTree>
    <p:extLst>
      <p:ext uri="{BB962C8B-B14F-4D97-AF65-F5344CB8AC3E}">
        <p14:creationId xmlns:p14="http://schemas.microsoft.com/office/powerpoint/2010/main" val="274957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white_Title Slide bullets">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6B3F578-B33E-064D-B09C-12D13F5D22C0}"/>
              </a:ext>
            </a:extLst>
          </p:cNvPr>
          <p:cNvSpPr>
            <a:spLocks noGrp="1"/>
          </p:cNvSpPr>
          <p:nvPr>
            <p:ph type="title"/>
          </p:nvPr>
        </p:nvSpPr>
        <p:spPr>
          <a:xfrm>
            <a:off x="628650" y="273844"/>
            <a:ext cx="6581447" cy="994172"/>
          </a:xfrm>
        </p:spPr>
        <p:txBody>
          <a:bodyPr/>
          <a:lstStyle>
            <a:lvl1pPr>
              <a:defRPr>
                <a:solidFill>
                  <a:srgbClr val="009CA6"/>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9720B75E-109D-E242-A008-2C5927274E2A}"/>
              </a:ext>
            </a:extLst>
          </p:cNvPr>
          <p:cNvSpPr>
            <a:spLocks noGrp="1"/>
          </p:cNvSpPr>
          <p:nvPr>
            <p:ph idx="1"/>
          </p:nvPr>
        </p:nvSpPr>
        <p:spPr>
          <a:xfrm>
            <a:off x="628650" y="1369219"/>
            <a:ext cx="7886700"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775E86CA-087D-3D4B-AB90-BB45279F5FF1}"/>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pic>
        <p:nvPicPr>
          <p:cNvPr id="10" name="Picture 9">
            <a:extLst>
              <a:ext uri="{FF2B5EF4-FFF2-40B4-BE49-F238E27FC236}">
                <a16:creationId xmlns:a16="http://schemas.microsoft.com/office/drawing/2014/main" id="{8631B6B8-5878-3E40-8962-2EDABC076CBE}"/>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261749366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white bullets + picture">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6B3F578-B33E-064D-B09C-12D13F5D22C0}"/>
              </a:ext>
            </a:extLst>
          </p:cNvPr>
          <p:cNvSpPr>
            <a:spLocks noGrp="1"/>
          </p:cNvSpPr>
          <p:nvPr>
            <p:ph type="title"/>
          </p:nvPr>
        </p:nvSpPr>
        <p:spPr>
          <a:xfrm>
            <a:off x="628650" y="273844"/>
            <a:ext cx="6581447" cy="994172"/>
          </a:xfrm>
        </p:spPr>
        <p:txBody>
          <a:bodyPr/>
          <a:lstStyle>
            <a:lvl1pPr>
              <a:defRPr>
                <a:solidFill>
                  <a:srgbClr val="009CA6"/>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9720B75E-109D-E242-A008-2C5927274E2A}"/>
              </a:ext>
            </a:extLst>
          </p:cNvPr>
          <p:cNvSpPr>
            <a:spLocks noGrp="1"/>
          </p:cNvSpPr>
          <p:nvPr>
            <p:ph idx="1"/>
          </p:nvPr>
        </p:nvSpPr>
        <p:spPr>
          <a:xfrm>
            <a:off x="628650" y="1369219"/>
            <a:ext cx="4920095"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775E86CA-087D-3D4B-AB90-BB45279F5FF1}"/>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sp>
        <p:nvSpPr>
          <p:cNvPr id="10" name="Picture Placeholder 13">
            <a:extLst>
              <a:ext uri="{FF2B5EF4-FFF2-40B4-BE49-F238E27FC236}">
                <a16:creationId xmlns:a16="http://schemas.microsoft.com/office/drawing/2014/main" id="{B4F33C66-507A-9140-82F2-562ED607A868}"/>
              </a:ext>
            </a:extLst>
          </p:cNvPr>
          <p:cNvSpPr>
            <a:spLocks noGrp="1"/>
          </p:cNvSpPr>
          <p:nvPr>
            <p:ph type="pic" sz="quarter" idx="11"/>
          </p:nvPr>
        </p:nvSpPr>
        <p:spPr>
          <a:xfrm>
            <a:off x="5723839" y="1369219"/>
            <a:ext cx="3126863" cy="2994625"/>
          </a:xfrm>
          <a:ln>
            <a:solidFill>
              <a:schemeClr val="tx1"/>
            </a:solidFill>
          </a:ln>
        </p:spPr>
        <p:txBody>
          <a:bodyPr/>
          <a:lstStyle/>
          <a:p>
            <a:endParaRPr lang="en-US"/>
          </a:p>
        </p:txBody>
      </p:sp>
      <p:pic>
        <p:nvPicPr>
          <p:cNvPr id="12" name="Picture 11">
            <a:extLst>
              <a:ext uri="{FF2B5EF4-FFF2-40B4-BE49-F238E27FC236}">
                <a16:creationId xmlns:a16="http://schemas.microsoft.com/office/drawing/2014/main" id="{6B9E7E01-251D-1941-8D61-17CCC493499A}"/>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286030387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_Title Slide_5_images">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6B3F578-B33E-064D-B09C-12D13F5D22C0}"/>
              </a:ext>
            </a:extLst>
          </p:cNvPr>
          <p:cNvSpPr>
            <a:spLocks noGrp="1"/>
          </p:cNvSpPr>
          <p:nvPr>
            <p:ph type="title"/>
          </p:nvPr>
        </p:nvSpPr>
        <p:spPr>
          <a:xfrm>
            <a:off x="554714" y="273844"/>
            <a:ext cx="6581447" cy="994172"/>
          </a:xfrm>
        </p:spPr>
        <p:txBody>
          <a:bodyPr/>
          <a:lstStyle>
            <a:lvl1pPr>
              <a:defRPr>
                <a:solidFill>
                  <a:srgbClr val="009CA6"/>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D50A43F1-3EE8-2A40-BFAA-333A24E878A8}"/>
              </a:ext>
            </a:extLst>
          </p:cNvPr>
          <p:cNvSpPr>
            <a:spLocks noGrp="1"/>
          </p:cNvSpPr>
          <p:nvPr>
            <p:ph type="pic" sz="quarter" idx="10"/>
          </p:nvPr>
        </p:nvSpPr>
        <p:spPr>
          <a:xfrm>
            <a:off x="665170" y="1922024"/>
            <a:ext cx="1295437" cy="1203282"/>
          </a:xfrm>
          <a:ln w="25400">
            <a:solidFill>
              <a:srgbClr val="009CA6"/>
            </a:solidFill>
          </a:ln>
        </p:spPr>
        <p:txBody>
          <a:bodyPr/>
          <a:lstStyle/>
          <a:p>
            <a:endParaRPr lang="en-US"/>
          </a:p>
        </p:txBody>
      </p:sp>
      <p:sp>
        <p:nvSpPr>
          <p:cNvPr id="10" name="Picture Placeholder 3">
            <a:extLst>
              <a:ext uri="{FF2B5EF4-FFF2-40B4-BE49-F238E27FC236}">
                <a16:creationId xmlns:a16="http://schemas.microsoft.com/office/drawing/2014/main" id="{B8794558-B7AB-9B4A-A6AF-525765864805}"/>
              </a:ext>
            </a:extLst>
          </p:cNvPr>
          <p:cNvSpPr>
            <a:spLocks noGrp="1"/>
          </p:cNvSpPr>
          <p:nvPr>
            <p:ph type="pic" sz="quarter" idx="11"/>
          </p:nvPr>
        </p:nvSpPr>
        <p:spPr>
          <a:xfrm>
            <a:off x="2388897" y="1922024"/>
            <a:ext cx="1295437" cy="1203282"/>
          </a:xfrm>
          <a:ln w="25400">
            <a:solidFill>
              <a:srgbClr val="009CA6"/>
            </a:solidFill>
          </a:ln>
        </p:spPr>
        <p:txBody>
          <a:bodyPr/>
          <a:lstStyle/>
          <a:p>
            <a:endParaRPr lang="en-US"/>
          </a:p>
        </p:txBody>
      </p:sp>
      <p:sp>
        <p:nvSpPr>
          <p:cNvPr id="11" name="Picture Placeholder 3">
            <a:extLst>
              <a:ext uri="{FF2B5EF4-FFF2-40B4-BE49-F238E27FC236}">
                <a16:creationId xmlns:a16="http://schemas.microsoft.com/office/drawing/2014/main" id="{D7B71B51-1450-5F49-AFC7-F44EFAB43C7C}"/>
              </a:ext>
            </a:extLst>
          </p:cNvPr>
          <p:cNvSpPr>
            <a:spLocks noGrp="1"/>
          </p:cNvSpPr>
          <p:nvPr>
            <p:ph type="pic" sz="quarter" idx="12"/>
          </p:nvPr>
        </p:nvSpPr>
        <p:spPr>
          <a:xfrm>
            <a:off x="4112624" y="1922024"/>
            <a:ext cx="1295437" cy="1203282"/>
          </a:xfrm>
          <a:ln w="25400">
            <a:solidFill>
              <a:srgbClr val="009CA6"/>
            </a:solidFill>
          </a:ln>
        </p:spPr>
        <p:txBody>
          <a:bodyPr/>
          <a:lstStyle/>
          <a:p>
            <a:endParaRPr lang="en-US"/>
          </a:p>
        </p:txBody>
      </p:sp>
      <p:sp>
        <p:nvSpPr>
          <p:cNvPr id="12" name="Picture Placeholder 3">
            <a:extLst>
              <a:ext uri="{FF2B5EF4-FFF2-40B4-BE49-F238E27FC236}">
                <a16:creationId xmlns:a16="http://schemas.microsoft.com/office/drawing/2014/main" id="{4050F1EF-DFFA-2D48-8FA3-2A5A91BCBE15}"/>
              </a:ext>
            </a:extLst>
          </p:cNvPr>
          <p:cNvSpPr>
            <a:spLocks noGrp="1"/>
          </p:cNvSpPr>
          <p:nvPr>
            <p:ph type="pic" sz="quarter" idx="13"/>
          </p:nvPr>
        </p:nvSpPr>
        <p:spPr>
          <a:xfrm>
            <a:off x="5836351" y="1922024"/>
            <a:ext cx="1295437" cy="1203282"/>
          </a:xfrm>
          <a:ln w="25400">
            <a:solidFill>
              <a:srgbClr val="009CA6"/>
            </a:solidFill>
          </a:ln>
        </p:spPr>
        <p:txBody>
          <a:bodyPr/>
          <a:lstStyle/>
          <a:p>
            <a:endParaRPr lang="en-US"/>
          </a:p>
        </p:txBody>
      </p:sp>
      <p:sp>
        <p:nvSpPr>
          <p:cNvPr id="13" name="Picture Placeholder 3">
            <a:extLst>
              <a:ext uri="{FF2B5EF4-FFF2-40B4-BE49-F238E27FC236}">
                <a16:creationId xmlns:a16="http://schemas.microsoft.com/office/drawing/2014/main" id="{25D9B7AA-ACB9-C44B-A8A9-3C241223AFC9}"/>
              </a:ext>
            </a:extLst>
          </p:cNvPr>
          <p:cNvSpPr>
            <a:spLocks noGrp="1"/>
          </p:cNvSpPr>
          <p:nvPr>
            <p:ph type="pic" sz="quarter" idx="14"/>
          </p:nvPr>
        </p:nvSpPr>
        <p:spPr>
          <a:xfrm>
            <a:off x="7560079" y="1922024"/>
            <a:ext cx="1295437" cy="1203282"/>
          </a:xfrm>
          <a:ln w="25400">
            <a:solidFill>
              <a:srgbClr val="009CA6"/>
            </a:solidFill>
          </a:ln>
        </p:spPr>
        <p:txBody>
          <a:bodyPr/>
          <a:lstStyle/>
          <a:p>
            <a:endParaRPr lang="en-US"/>
          </a:p>
        </p:txBody>
      </p:sp>
      <p:sp>
        <p:nvSpPr>
          <p:cNvPr id="7" name="Text Placeholder 6">
            <a:extLst>
              <a:ext uri="{FF2B5EF4-FFF2-40B4-BE49-F238E27FC236}">
                <a16:creationId xmlns:a16="http://schemas.microsoft.com/office/drawing/2014/main" id="{98C6F2AD-65B0-2C4C-B5B5-38D1D9183BB4}"/>
              </a:ext>
            </a:extLst>
          </p:cNvPr>
          <p:cNvSpPr>
            <a:spLocks noGrp="1"/>
          </p:cNvSpPr>
          <p:nvPr>
            <p:ph type="body" sz="quarter" idx="15" hasCustomPrompt="1"/>
          </p:nvPr>
        </p:nvSpPr>
        <p:spPr>
          <a:xfrm>
            <a:off x="533989" y="3270250"/>
            <a:ext cx="1517393" cy="272020"/>
          </a:xfrm>
        </p:spPr>
        <p:txBody>
          <a:bodyPr>
            <a:noAutofit/>
          </a:bodyPr>
          <a:lstStyle>
            <a:lvl1pPr marL="0" indent="0" algn="ctr">
              <a:buNone/>
              <a:defRPr sz="1200"/>
            </a:lvl1pPr>
            <a:lvl2pPr>
              <a:defRPr sz="800"/>
            </a:lvl2pPr>
            <a:lvl3pPr>
              <a:defRPr sz="800"/>
            </a:lvl3pPr>
            <a:lvl4pPr>
              <a:defRPr sz="800"/>
            </a:lvl4pPr>
            <a:lvl5pPr>
              <a:defRPr sz="800"/>
            </a:lvl5pPr>
          </a:lstStyle>
          <a:p>
            <a:pPr lvl="0"/>
            <a:r>
              <a:rPr lang="en-US"/>
              <a:t>Name here</a:t>
            </a:r>
          </a:p>
        </p:txBody>
      </p:sp>
      <p:sp>
        <p:nvSpPr>
          <p:cNvPr id="14" name="Text Placeholder 6">
            <a:extLst>
              <a:ext uri="{FF2B5EF4-FFF2-40B4-BE49-F238E27FC236}">
                <a16:creationId xmlns:a16="http://schemas.microsoft.com/office/drawing/2014/main" id="{F96C65F1-F923-3A42-806A-81699916A269}"/>
              </a:ext>
            </a:extLst>
          </p:cNvPr>
          <p:cNvSpPr>
            <a:spLocks noGrp="1"/>
          </p:cNvSpPr>
          <p:nvPr>
            <p:ph type="body" sz="quarter" idx="16" hasCustomPrompt="1"/>
          </p:nvPr>
        </p:nvSpPr>
        <p:spPr>
          <a:xfrm>
            <a:off x="2277918" y="3270250"/>
            <a:ext cx="1517393" cy="272020"/>
          </a:xfrm>
        </p:spPr>
        <p:txBody>
          <a:bodyPr>
            <a:noAutofit/>
          </a:bodyPr>
          <a:lstStyle>
            <a:lvl1pPr marL="0" indent="0" algn="ctr">
              <a:buNone/>
              <a:defRPr sz="1200"/>
            </a:lvl1pPr>
            <a:lvl2pPr>
              <a:defRPr sz="800"/>
            </a:lvl2pPr>
            <a:lvl3pPr>
              <a:defRPr sz="800"/>
            </a:lvl3pPr>
            <a:lvl4pPr>
              <a:defRPr sz="800"/>
            </a:lvl4pPr>
            <a:lvl5pPr>
              <a:defRPr sz="800"/>
            </a:lvl5pPr>
          </a:lstStyle>
          <a:p>
            <a:pPr lvl="0"/>
            <a:r>
              <a:rPr lang="en-US"/>
              <a:t>Name Here</a:t>
            </a:r>
          </a:p>
        </p:txBody>
      </p:sp>
      <p:sp>
        <p:nvSpPr>
          <p:cNvPr id="15" name="Text Placeholder 6">
            <a:extLst>
              <a:ext uri="{FF2B5EF4-FFF2-40B4-BE49-F238E27FC236}">
                <a16:creationId xmlns:a16="http://schemas.microsoft.com/office/drawing/2014/main" id="{E7DA032F-888A-3741-9328-597B274D369B}"/>
              </a:ext>
            </a:extLst>
          </p:cNvPr>
          <p:cNvSpPr>
            <a:spLocks noGrp="1"/>
          </p:cNvSpPr>
          <p:nvPr>
            <p:ph type="body" sz="quarter" idx="17" hasCustomPrompt="1"/>
          </p:nvPr>
        </p:nvSpPr>
        <p:spPr>
          <a:xfrm>
            <a:off x="4017617" y="3270250"/>
            <a:ext cx="1517393" cy="272020"/>
          </a:xfrm>
        </p:spPr>
        <p:txBody>
          <a:bodyPr>
            <a:noAutofit/>
          </a:bodyPr>
          <a:lstStyle>
            <a:lvl1pPr marL="0" indent="0" algn="ctr">
              <a:buNone/>
              <a:defRPr sz="1200"/>
            </a:lvl1pPr>
            <a:lvl2pPr>
              <a:defRPr sz="800"/>
            </a:lvl2pPr>
            <a:lvl3pPr>
              <a:defRPr sz="800"/>
            </a:lvl3pPr>
            <a:lvl4pPr>
              <a:defRPr sz="800"/>
            </a:lvl4pPr>
            <a:lvl5pPr>
              <a:defRPr sz="800"/>
            </a:lvl5pPr>
          </a:lstStyle>
          <a:p>
            <a:pPr lvl="0"/>
            <a:r>
              <a:rPr lang="en-US"/>
              <a:t>Name Here</a:t>
            </a:r>
          </a:p>
        </p:txBody>
      </p:sp>
      <p:sp>
        <p:nvSpPr>
          <p:cNvPr id="16" name="Text Placeholder 6">
            <a:extLst>
              <a:ext uri="{FF2B5EF4-FFF2-40B4-BE49-F238E27FC236}">
                <a16:creationId xmlns:a16="http://schemas.microsoft.com/office/drawing/2014/main" id="{13ADFD41-55F1-144F-BF16-911A32C8DE5F}"/>
              </a:ext>
            </a:extLst>
          </p:cNvPr>
          <p:cNvSpPr>
            <a:spLocks noGrp="1"/>
          </p:cNvSpPr>
          <p:nvPr>
            <p:ph type="body" sz="quarter" idx="18" hasCustomPrompt="1"/>
          </p:nvPr>
        </p:nvSpPr>
        <p:spPr>
          <a:xfrm>
            <a:off x="5731495" y="3270250"/>
            <a:ext cx="1517393" cy="272020"/>
          </a:xfrm>
        </p:spPr>
        <p:txBody>
          <a:bodyPr>
            <a:noAutofit/>
          </a:bodyPr>
          <a:lstStyle>
            <a:lvl1pPr marL="0" indent="0" algn="ctr">
              <a:buNone/>
              <a:defRPr sz="1200"/>
            </a:lvl1pPr>
            <a:lvl2pPr>
              <a:defRPr sz="800"/>
            </a:lvl2pPr>
            <a:lvl3pPr>
              <a:defRPr sz="800"/>
            </a:lvl3pPr>
            <a:lvl4pPr>
              <a:defRPr sz="800"/>
            </a:lvl4pPr>
            <a:lvl5pPr>
              <a:defRPr sz="800"/>
            </a:lvl5pPr>
          </a:lstStyle>
          <a:p>
            <a:pPr lvl="0"/>
            <a:r>
              <a:rPr lang="en-US"/>
              <a:t>Name Here</a:t>
            </a:r>
          </a:p>
        </p:txBody>
      </p:sp>
      <p:sp>
        <p:nvSpPr>
          <p:cNvPr id="17" name="Text Placeholder 6">
            <a:extLst>
              <a:ext uri="{FF2B5EF4-FFF2-40B4-BE49-F238E27FC236}">
                <a16:creationId xmlns:a16="http://schemas.microsoft.com/office/drawing/2014/main" id="{97F28CD8-1B3C-494E-8F8C-3A2B4F142BE4}"/>
              </a:ext>
            </a:extLst>
          </p:cNvPr>
          <p:cNvSpPr>
            <a:spLocks noGrp="1"/>
          </p:cNvSpPr>
          <p:nvPr>
            <p:ph type="body" sz="quarter" idx="19" hasCustomPrompt="1"/>
          </p:nvPr>
        </p:nvSpPr>
        <p:spPr>
          <a:xfrm>
            <a:off x="7519812" y="3270250"/>
            <a:ext cx="1517393" cy="272020"/>
          </a:xfrm>
        </p:spPr>
        <p:txBody>
          <a:bodyPr>
            <a:noAutofit/>
          </a:bodyPr>
          <a:lstStyle>
            <a:lvl1pPr marL="0" indent="0" algn="ctr">
              <a:buNone/>
              <a:defRPr sz="1200"/>
            </a:lvl1pPr>
            <a:lvl2pPr>
              <a:defRPr sz="800"/>
            </a:lvl2pPr>
            <a:lvl3pPr>
              <a:defRPr sz="800"/>
            </a:lvl3pPr>
            <a:lvl4pPr>
              <a:defRPr sz="800"/>
            </a:lvl4pPr>
            <a:lvl5pPr>
              <a:defRPr sz="800"/>
            </a:lvl5pPr>
          </a:lstStyle>
          <a:p>
            <a:pPr lvl="0"/>
            <a:r>
              <a:rPr lang="en-US"/>
              <a:t>Name Here</a:t>
            </a:r>
          </a:p>
        </p:txBody>
      </p:sp>
      <p:pic>
        <p:nvPicPr>
          <p:cNvPr id="18" name="Picture 17">
            <a:extLst>
              <a:ext uri="{FF2B5EF4-FFF2-40B4-BE49-F238E27FC236}">
                <a16:creationId xmlns:a16="http://schemas.microsoft.com/office/drawing/2014/main" id="{FA8F6AD2-41D9-4345-9113-93E8FEF959E9}"/>
              </a:ext>
            </a:extLst>
          </p:cNvPr>
          <p:cNvPicPr>
            <a:picLocks noChangeAspect="1"/>
          </p:cNvPicPr>
          <p:nvPr userDrawn="1"/>
        </p:nvPicPr>
        <p:blipFill>
          <a:blip r:embed="rId2"/>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26827762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l to gold 5 images">
    <p:bg>
      <p:bgPr>
        <a:gradFill>
          <a:gsLst>
            <a:gs pos="85000">
              <a:srgbClr val="A07400"/>
            </a:gs>
            <a:gs pos="54000">
              <a:srgbClr val="508853"/>
            </a:gs>
            <a:gs pos="23000">
              <a:srgbClr val="009CA6"/>
            </a:gs>
          </a:gsLst>
          <a:lin ang="2700000" scaled="0"/>
        </a:gra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69F7FC-F998-B442-9D6D-10E55FA4555C}"/>
              </a:ext>
            </a:extLst>
          </p:cNvPr>
          <p:cNvSpPr>
            <a:spLocks noGrp="1"/>
          </p:cNvSpPr>
          <p:nvPr>
            <p:ph type="title"/>
          </p:nvPr>
        </p:nvSpPr>
        <p:spPr>
          <a:xfrm>
            <a:off x="554714" y="273844"/>
            <a:ext cx="6581447" cy="994172"/>
          </a:xfrm>
        </p:spPr>
        <p:txBody>
          <a:bodyPr/>
          <a:lstStyle>
            <a:lvl1pPr>
              <a:defRPr>
                <a:solidFill>
                  <a:schemeClr val="bg1"/>
                </a:solidFill>
              </a:defRPr>
            </a:lvl1pPr>
          </a:lstStyle>
          <a:p>
            <a:r>
              <a:rPr lang="en-US"/>
              <a:t>Click to edit Master title style</a:t>
            </a:r>
          </a:p>
        </p:txBody>
      </p:sp>
      <p:sp>
        <p:nvSpPr>
          <p:cNvPr id="11" name="Picture Placeholder 3">
            <a:extLst>
              <a:ext uri="{FF2B5EF4-FFF2-40B4-BE49-F238E27FC236}">
                <a16:creationId xmlns:a16="http://schemas.microsoft.com/office/drawing/2014/main" id="{411BABD6-DDFA-CB4C-9EC3-1FFD28BD4DD9}"/>
              </a:ext>
            </a:extLst>
          </p:cNvPr>
          <p:cNvSpPr>
            <a:spLocks noGrp="1"/>
          </p:cNvSpPr>
          <p:nvPr>
            <p:ph type="pic" sz="quarter" idx="10"/>
          </p:nvPr>
        </p:nvSpPr>
        <p:spPr>
          <a:xfrm>
            <a:off x="665170" y="1922024"/>
            <a:ext cx="1295437" cy="1203282"/>
          </a:xfrm>
          <a:ln w="25400">
            <a:solidFill>
              <a:schemeClr val="bg1"/>
            </a:solidFill>
          </a:ln>
        </p:spPr>
        <p:txBody>
          <a:bodyPr/>
          <a:lstStyle/>
          <a:p>
            <a:endParaRPr lang="en-US"/>
          </a:p>
        </p:txBody>
      </p:sp>
      <p:sp>
        <p:nvSpPr>
          <p:cNvPr id="13" name="Picture Placeholder 3">
            <a:extLst>
              <a:ext uri="{FF2B5EF4-FFF2-40B4-BE49-F238E27FC236}">
                <a16:creationId xmlns:a16="http://schemas.microsoft.com/office/drawing/2014/main" id="{21E6C37F-C4D3-D94F-9ACF-690DB2E5423F}"/>
              </a:ext>
            </a:extLst>
          </p:cNvPr>
          <p:cNvSpPr>
            <a:spLocks noGrp="1"/>
          </p:cNvSpPr>
          <p:nvPr>
            <p:ph type="pic" sz="quarter" idx="11"/>
          </p:nvPr>
        </p:nvSpPr>
        <p:spPr>
          <a:xfrm>
            <a:off x="2388897" y="1922024"/>
            <a:ext cx="1295437" cy="1203282"/>
          </a:xfrm>
          <a:ln w="25400">
            <a:solidFill>
              <a:schemeClr val="bg1"/>
            </a:solidFill>
          </a:ln>
        </p:spPr>
        <p:txBody>
          <a:bodyPr/>
          <a:lstStyle/>
          <a:p>
            <a:endParaRPr lang="en-US"/>
          </a:p>
        </p:txBody>
      </p:sp>
      <p:sp>
        <p:nvSpPr>
          <p:cNvPr id="14" name="Picture Placeholder 3">
            <a:extLst>
              <a:ext uri="{FF2B5EF4-FFF2-40B4-BE49-F238E27FC236}">
                <a16:creationId xmlns:a16="http://schemas.microsoft.com/office/drawing/2014/main" id="{2C8AF97A-61CB-4F48-9EB7-40A4239838BF}"/>
              </a:ext>
            </a:extLst>
          </p:cNvPr>
          <p:cNvSpPr>
            <a:spLocks noGrp="1"/>
          </p:cNvSpPr>
          <p:nvPr>
            <p:ph type="pic" sz="quarter" idx="12"/>
          </p:nvPr>
        </p:nvSpPr>
        <p:spPr>
          <a:xfrm>
            <a:off x="4112624" y="1922024"/>
            <a:ext cx="1295437" cy="1203282"/>
          </a:xfrm>
          <a:ln w="25400">
            <a:solidFill>
              <a:schemeClr val="bg1"/>
            </a:solidFill>
          </a:ln>
        </p:spPr>
        <p:txBody>
          <a:bodyPr/>
          <a:lstStyle/>
          <a:p>
            <a:endParaRPr lang="en-US"/>
          </a:p>
        </p:txBody>
      </p:sp>
      <p:sp>
        <p:nvSpPr>
          <p:cNvPr id="15" name="Picture Placeholder 3">
            <a:extLst>
              <a:ext uri="{FF2B5EF4-FFF2-40B4-BE49-F238E27FC236}">
                <a16:creationId xmlns:a16="http://schemas.microsoft.com/office/drawing/2014/main" id="{74DF950E-D1FC-4841-814D-72095FF65F58}"/>
              </a:ext>
            </a:extLst>
          </p:cNvPr>
          <p:cNvSpPr>
            <a:spLocks noGrp="1"/>
          </p:cNvSpPr>
          <p:nvPr>
            <p:ph type="pic" sz="quarter" idx="13"/>
          </p:nvPr>
        </p:nvSpPr>
        <p:spPr>
          <a:xfrm>
            <a:off x="5836351" y="1922024"/>
            <a:ext cx="1295437" cy="1203282"/>
          </a:xfrm>
          <a:ln w="25400">
            <a:solidFill>
              <a:schemeClr val="bg1"/>
            </a:solidFill>
          </a:ln>
        </p:spPr>
        <p:txBody>
          <a:bodyPr/>
          <a:lstStyle/>
          <a:p>
            <a:endParaRPr lang="en-US"/>
          </a:p>
        </p:txBody>
      </p:sp>
      <p:sp>
        <p:nvSpPr>
          <p:cNvPr id="17" name="Picture Placeholder 3">
            <a:extLst>
              <a:ext uri="{FF2B5EF4-FFF2-40B4-BE49-F238E27FC236}">
                <a16:creationId xmlns:a16="http://schemas.microsoft.com/office/drawing/2014/main" id="{DAC2449C-E523-1C46-9200-25466E98FBBF}"/>
              </a:ext>
            </a:extLst>
          </p:cNvPr>
          <p:cNvSpPr>
            <a:spLocks noGrp="1"/>
          </p:cNvSpPr>
          <p:nvPr>
            <p:ph type="pic" sz="quarter" idx="14"/>
          </p:nvPr>
        </p:nvSpPr>
        <p:spPr>
          <a:xfrm>
            <a:off x="7560079" y="1922024"/>
            <a:ext cx="1295437" cy="1203282"/>
          </a:xfrm>
          <a:ln w="25400">
            <a:solidFill>
              <a:schemeClr val="bg1"/>
            </a:solidFill>
          </a:ln>
        </p:spPr>
        <p:txBody>
          <a:bodyPr/>
          <a:lstStyle/>
          <a:p>
            <a:endParaRPr lang="en-US"/>
          </a:p>
        </p:txBody>
      </p:sp>
      <p:sp>
        <p:nvSpPr>
          <p:cNvPr id="18" name="Text Placeholder 6">
            <a:extLst>
              <a:ext uri="{FF2B5EF4-FFF2-40B4-BE49-F238E27FC236}">
                <a16:creationId xmlns:a16="http://schemas.microsoft.com/office/drawing/2014/main" id="{65EA4851-046B-6146-8335-4B0F40770FD9}"/>
              </a:ext>
            </a:extLst>
          </p:cNvPr>
          <p:cNvSpPr>
            <a:spLocks noGrp="1"/>
          </p:cNvSpPr>
          <p:nvPr>
            <p:ph type="body" sz="quarter" idx="15" hasCustomPrompt="1"/>
          </p:nvPr>
        </p:nvSpPr>
        <p:spPr>
          <a:xfrm>
            <a:off x="533989"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19" name="Text Placeholder 6">
            <a:extLst>
              <a:ext uri="{FF2B5EF4-FFF2-40B4-BE49-F238E27FC236}">
                <a16:creationId xmlns:a16="http://schemas.microsoft.com/office/drawing/2014/main" id="{8EF96EB3-CFCF-2540-8D45-E75521B0D8C3}"/>
              </a:ext>
            </a:extLst>
          </p:cNvPr>
          <p:cNvSpPr>
            <a:spLocks noGrp="1"/>
          </p:cNvSpPr>
          <p:nvPr>
            <p:ph type="body" sz="quarter" idx="16" hasCustomPrompt="1"/>
          </p:nvPr>
        </p:nvSpPr>
        <p:spPr>
          <a:xfrm>
            <a:off x="2277918"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0" name="Text Placeholder 6">
            <a:extLst>
              <a:ext uri="{FF2B5EF4-FFF2-40B4-BE49-F238E27FC236}">
                <a16:creationId xmlns:a16="http://schemas.microsoft.com/office/drawing/2014/main" id="{70D9004B-9B35-B54C-8F78-A82631451D1D}"/>
              </a:ext>
            </a:extLst>
          </p:cNvPr>
          <p:cNvSpPr>
            <a:spLocks noGrp="1"/>
          </p:cNvSpPr>
          <p:nvPr>
            <p:ph type="body" sz="quarter" idx="17" hasCustomPrompt="1"/>
          </p:nvPr>
        </p:nvSpPr>
        <p:spPr>
          <a:xfrm>
            <a:off x="4017617"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1" name="Text Placeholder 6">
            <a:extLst>
              <a:ext uri="{FF2B5EF4-FFF2-40B4-BE49-F238E27FC236}">
                <a16:creationId xmlns:a16="http://schemas.microsoft.com/office/drawing/2014/main" id="{1F33D68F-E84A-5949-82FA-96C720D22554}"/>
              </a:ext>
            </a:extLst>
          </p:cNvPr>
          <p:cNvSpPr>
            <a:spLocks noGrp="1"/>
          </p:cNvSpPr>
          <p:nvPr>
            <p:ph type="body" sz="quarter" idx="18" hasCustomPrompt="1"/>
          </p:nvPr>
        </p:nvSpPr>
        <p:spPr>
          <a:xfrm>
            <a:off x="5731495"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2" name="Text Placeholder 6">
            <a:extLst>
              <a:ext uri="{FF2B5EF4-FFF2-40B4-BE49-F238E27FC236}">
                <a16:creationId xmlns:a16="http://schemas.microsoft.com/office/drawing/2014/main" id="{8ECDF254-876A-F74E-80E5-9B6550604F2A}"/>
              </a:ext>
            </a:extLst>
          </p:cNvPr>
          <p:cNvSpPr>
            <a:spLocks noGrp="1"/>
          </p:cNvSpPr>
          <p:nvPr>
            <p:ph type="body" sz="quarter" idx="19" hasCustomPrompt="1"/>
          </p:nvPr>
        </p:nvSpPr>
        <p:spPr>
          <a:xfrm>
            <a:off x="7519812"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pic>
        <p:nvPicPr>
          <p:cNvPr id="24" name="Picture 23">
            <a:extLst>
              <a:ext uri="{FF2B5EF4-FFF2-40B4-BE49-F238E27FC236}">
                <a16:creationId xmlns:a16="http://schemas.microsoft.com/office/drawing/2014/main" id="{02569532-B03D-BF48-80A8-C075AFCD7D44}"/>
              </a:ext>
            </a:extLst>
          </p:cNvPr>
          <p:cNvPicPr>
            <a:picLocks noChangeAspect="1"/>
          </p:cNvPicPr>
          <p:nvPr userDrawn="1"/>
        </p:nvPicPr>
        <p:blipFill>
          <a:blip r:embed="rId2" r:link="rId3"/>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85352912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l-Violet-5 images">
    <p:bg>
      <p:bgPr>
        <a:gradFill>
          <a:gsLst>
            <a:gs pos="94000">
              <a:srgbClr val="552D90"/>
            </a:gs>
            <a:gs pos="36000">
              <a:srgbClr val="009CA6"/>
            </a:gs>
          </a:gsLst>
          <a:lin ang="0" scaled="1"/>
        </a:gra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AD95DC9-C98A-1341-9A70-09973126EA07}"/>
              </a:ext>
            </a:extLst>
          </p:cNvPr>
          <p:cNvSpPr>
            <a:spLocks noGrp="1"/>
          </p:cNvSpPr>
          <p:nvPr>
            <p:ph type="title"/>
          </p:nvPr>
        </p:nvSpPr>
        <p:spPr>
          <a:xfrm>
            <a:off x="554714" y="273844"/>
            <a:ext cx="6581447" cy="994172"/>
          </a:xfrm>
        </p:spPr>
        <p:txBody>
          <a:bodyPr/>
          <a:lstStyle>
            <a:lvl1pPr>
              <a:defRPr>
                <a:solidFill>
                  <a:schemeClr val="bg1"/>
                </a:solidFill>
              </a:defRPr>
            </a:lvl1pPr>
          </a:lstStyle>
          <a:p>
            <a:r>
              <a:rPr lang="en-US"/>
              <a:t>Click to edit Master title style</a:t>
            </a:r>
          </a:p>
        </p:txBody>
      </p:sp>
      <p:sp>
        <p:nvSpPr>
          <p:cNvPr id="13" name="Picture Placeholder 3">
            <a:extLst>
              <a:ext uri="{FF2B5EF4-FFF2-40B4-BE49-F238E27FC236}">
                <a16:creationId xmlns:a16="http://schemas.microsoft.com/office/drawing/2014/main" id="{CAE690D2-C905-ED41-96D5-8AED5D9171DD}"/>
              </a:ext>
            </a:extLst>
          </p:cNvPr>
          <p:cNvSpPr>
            <a:spLocks noGrp="1"/>
          </p:cNvSpPr>
          <p:nvPr>
            <p:ph type="pic" sz="quarter" idx="10"/>
          </p:nvPr>
        </p:nvSpPr>
        <p:spPr>
          <a:xfrm>
            <a:off x="665170" y="1922024"/>
            <a:ext cx="1295437" cy="1203282"/>
          </a:xfrm>
          <a:ln w="25400">
            <a:solidFill>
              <a:schemeClr val="bg1"/>
            </a:solidFill>
          </a:ln>
        </p:spPr>
        <p:txBody>
          <a:bodyPr/>
          <a:lstStyle/>
          <a:p>
            <a:endParaRPr lang="en-US"/>
          </a:p>
        </p:txBody>
      </p:sp>
      <p:sp>
        <p:nvSpPr>
          <p:cNvPr id="14" name="Picture Placeholder 3">
            <a:extLst>
              <a:ext uri="{FF2B5EF4-FFF2-40B4-BE49-F238E27FC236}">
                <a16:creationId xmlns:a16="http://schemas.microsoft.com/office/drawing/2014/main" id="{F378F4F1-45D5-B749-9303-8A73C73F0B5B}"/>
              </a:ext>
            </a:extLst>
          </p:cNvPr>
          <p:cNvSpPr>
            <a:spLocks noGrp="1"/>
          </p:cNvSpPr>
          <p:nvPr>
            <p:ph type="pic" sz="quarter" idx="11"/>
          </p:nvPr>
        </p:nvSpPr>
        <p:spPr>
          <a:xfrm>
            <a:off x="2388897" y="1922024"/>
            <a:ext cx="1295437" cy="1203282"/>
          </a:xfrm>
          <a:ln w="25400">
            <a:solidFill>
              <a:schemeClr val="bg1"/>
            </a:solidFill>
          </a:ln>
        </p:spPr>
        <p:txBody>
          <a:bodyPr/>
          <a:lstStyle/>
          <a:p>
            <a:endParaRPr lang="en-US"/>
          </a:p>
        </p:txBody>
      </p:sp>
      <p:sp>
        <p:nvSpPr>
          <p:cNvPr id="16" name="Picture Placeholder 3">
            <a:extLst>
              <a:ext uri="{FF2B5EF4-FFF2-40B4-BE49-F238E27FC236}">
                <a16:creationId xmlns:a16="http://schemas.microsoft.com/office/drawing/2014/main" id="{E851463C-4292-214A-B023-24EDB1B3B6A7}"/>
              </a:ext>
            </a:extLst>
          </p:cNvPr>
          <p:cNvSpPr>
            <a:spLocks noGrp="1"/>
          </p:cNvSpPr>
          <p:nvPr>
            <p:ph type="pic" sz="quarter" idx="12"/>
          </p:nvPr>
        </p:nvSpPr>
        <p:spPr>
          <a:xfrm>
            <a:off x="4112624" y="1922024"/>
            <a:ext cx="1295437" cy="1203282"/>
          </a:xfrm>
          <a:ln w="25400">
            <a:solidFill>
              <a:schemeClr val="bg1"/>
            </a:solidFill>
          </a:ln>
        </p:spPr>
        <p:txBody>
          <a:bodyPr/>
          <a:lstStyle/>
          <a:p>
            <a:endParaRPr lang="en-US"/>
          </a:p>
        </p:txBody>
      </p:sp>
      <p:sp>
        <p:nvSpPr>
          <p:cNvPr id="17" name="Picture Placeholder 3">
            <a:extLst>
              <a:ext uri="{FF2B5EF4-FFF2-40B4-BE49-F238E27FC236}">
                <a16:creationId xmlns:a16="http://schemas.microsoft.com/office/drawing/2014/main" id="{05ECE260-8E69-6B4B-96DD-10EE4369AAF2}"/>
              </a:ext>
            </a:extLst>
          </p:cNvPr>
          <p:cNvSpPr>
            <a:spLocks noGrp="1"/>
          </p:cNvSpPr>
          <p:nvPr>
            <p:ph type="pic" sz="quarter" idx="13"/>
          </p:nvPr>
        </p:nvSpPr>
        <p:spPr>
          <a:xfrm>
            <a:off x="5836351" y="1922024"/>
            <a:ext cx="1295437" cy="1203282"/>
          </a:xfrm>
          <a:ln w="25400">
            <a:solidFill>
              <a:schemeClr val="bg1"/>
            </a:solidFill>
          </a:ln>
        </p:spPr>
        <p:txBody>
          <a:bodyPr/>
          <a:lstStyle/>
          <a:p>
            <a:endParaRPr lang="en-US"/>
          </a:p>
        </p:txBody>
      </p:sp>
      <p:sp>
        <p:nvSpPr>
          <p:cNvPr id="18" name="Picture Placeholder 3">
            <a:extLst>
              <a:ext uri="{FF2B5EF4-FFF2-40B4-BE49-F238E27FC236}">
                <a16:creationId xmlns:a16="http://schemas.microsoft.com/office/drawing/2014/main" id="{715A7115-E69A-7D4C-8DBD-6884CEEC6CBD}"/>
              </a:ext>
            </a:extLst>
          </p:cNvPr>
          <p:cNvSpPr>
            <a:spLocks noGrp="1"/>
          </p:cNvSpPr>
          <p:nvPr>
            <p:ph type="pic" sz="quarter" idx="14"/>
          </p:nvPr>
        </p:nvSpPr>
        <p:spPr>
          <a:xfrm>
            <a:off x="7560079" y="1922024"/>
            <a:ext cx="1295437" cy="1203282"/>
          </a:xfrm>
          <a:ln w="25400">
            <a:solidFill>
              <a:schemeClr val="bg1"/>
            </a:solidFill>
          </a:ln>
        </p:spPr>
        <p:txBody>
          <a:bodyPr/>
          <a:lstStyle/>
          <a:p>
            <a:endParaRPr lang="en-US"/>
          </a:p>
        </p:txBody>
      </p:sp>
      <p:sp>
        <p:nvSpPr>
          <p:cNvPr id="19" name="Text Placeholder 6">
            <a:extLst>
              <a:ext uri="{FF2B5EF4-FFF2-40B4-BE49-F238E27FC236}">
                <a16:creationId xmlns:a16="http://schemas.microsoft.com/office/drawing/2014/main" id="{80993EA0-6FD3-4740-8FB9-43F0CD9852B3}"/>
              </a:ext>
            </a:extLst>
          </p:cNvPr>
          <p:cNvSpPr>
            <a:spLocks noGrp="1"/>
          </p:cNvSpPr>
          <p:nvPr>
            <p:ph type="body" sz="quarter" idx="15" hasCustomPrompt="1"/>
          </p:nvPr>
        </p:nvSpPr>
        <p:spPr>
          <a:xfrm>
            <a:off x="533989"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0" name="Text Placeholder 6">
            <a:extLst>
              <a:ext uri="{FF2B5EF4-FFF2-40B4-BE49-F238E27FC236}">
                <a16:creationId xmlns:a16="http://schemas.microsoft.com/office/drawing/2014/main" id="{51FAA7DE-331D-D546-9FA6-99EB84E80D61}"/>
              </a:ext>
            </a:extLst>
          </p:cNvPr>
          <p:cNvSpPr>
            <a:spLocks noGrp="1"/>
          </p:cNvSpPr>
          <p:nvPr>
            <p:ph type="body" sz="quarter" idx="16" hasCustomPrompt="1"/>
          </p:nvPr>
        </p:nvSpPr>
        <p:spPr>
          <a:xfrm>
            <a:off x="2277918"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1" name="Text Placeholder 6">
            <a:extLst>
              <a:ext uri="{FF2B5EF4-FFF2-40B4-BE49-F238E27FC236}">
                <a16:creationId xmlns:a16="http://schemas.microsoft.com/office/drawing/2014/main" id="{334AEE9A-01C0-1947-A283-ECE691B1C5A4}"/>
              </a:ext>
            </a:extLst>
          </p:cNvPr>
          <p:cNvSpPr>
            <a:spLocks noGrp="1"/>
          </p:cNvSpPr>
          <p:nvPr>
            <p:ph type="body" sz="quarter" idx="17" hasCustomPrompt="1"/>
          </p:nvPr>
        </p:nvSpPr>
        <p:spPr>
          <a:xfrm>
            <a:off x="4017617"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2" name="Text Placeholder 6">
            <a:extLst>
              <a:ext uri="{FF2B5EF4-FFF2-40B4-BE49-F238E27FC236}">
                <a16:creationId xmlns:a16="http://schemas.microsoft.com/office/drawing/2014/main" id="{77F44778-02BF-E44F-8DED-144AE3EB16A8}"/>
              </a:ext>
            </a:extLst>
          </p:cNvPr>
          <p:cNvSpPr>
            <a:spLocks noGrp="1"/>
          </p:cNvSpPr>
          <p:nvPr>
            <p:ph type="body" sz="quarter" idx="18" hasCustomPrompt="1"/>
          </p:nvPr>
        </p:nvSpPr>
        <p:spPr>
          <a:xfrm>
            <a:off x="5731495"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23" name="Text Placeholder 6">
            <a:extLst>
              <a:ext uri="{FF2B5EF4-FFF2-40B4-BE49-F238E27FC236}">
                <a16:creationId xmlns:a16="http://schemas.microsoft.com/office/drawing/2014/main" id="{A29251C8-2189-6646-BB4A-EB157BAC673C}"/>
              </a:ext>
            </a:extLst>
          </p:cNvPr>
          <p:cNvSpPr>
            <a:spLocks noGrp="1"/>
          </p:cNvSpPr>
          <p:nvPr>
            <p:ph type="body" sz="quarter" idx="19" hasCustomPrompt="1"/>
          </p:nvPr>
        </p:nvSpPr>
        <p:spPr>
          <a:xfrm>
            <a:off x="7519812"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pic>
        <p:nvPicPr>
          <p:cNvPr id="15" name="Picture 14">
            <a:extLst>
              <a:ext uri="{FF2B5EF4-FFF2-40B4-BE49-F238E27FC236}">
                <a16:creationId xmlns:a16="http://schemas.microsoft.com/office/drawing/2014/main" id="{028B276D-9A2C-A349-83E0-094D984EB827}"/>
              </a:ext>
            </a:extLst>
          </p:cNvPr>
          <p:cNvPicPr>
            <a:picLocks noChangeAspect="1"/>
          </p:cNvPicPr>
          <p:nvPr userDrawn="1"/>
        </p:nvPicPr>
        <p:blipFill>
          <a:blip r:embed="rId2" r:link="rId3"/>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75823764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l-fuchsia-5 pictures">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C5753B2-A6BC-7D47-B70A-12A26E492116}"/>
              </a:ext>
            </a:extLst>
          </p:cNvPr>
          <p:cNvSpPr>
            <a:spLocks noGrp="1"/>
          </p:cNvSpPr>
          <p:nvPr>
            <p:ph type="title"/>
          </p:nvPr>
        </p:nvSpPr>
        <p:spPr>
          <a:xfrm>
            <a:off x="554714" y="273844"/>
            <a:ext cx="6581447" cy="994172"/>
          </a:xfrm>
        </p:spPr>
        <p:txBody>
          <a:bodyPr/>
          <a:lstStyle>
            <a:lvl1pPr>
              <a:defRPr>
                <a:solidFill>
                  <a:schemeClr val="bg1"/>
                </a:solidFill>
              </a:defRPr>
            </a:lvl1pPr>
          </a:lstStyle>
          <a:p>
            <a:r>
              <a:rPr lang="en-US"/>
              <a:t>Click to edit Master title style</a:t>
            </a:r>
          </a:p>
        </p:txBody>
      </p:sp>
      <p:sp>
        <p:nvSpPr>
          <p:cNvPr id="4" name="Picture Placeholder 3">
            <a:extLst>
              <a:ext uri="{FF2B5EF4-FFF2-40B4-BE49-F238E27FC236}">
                <a16:creationId xmlns:a16="http://schemas.microsoft.com/office/drawing/2014/main" id="{F5101ACB-0A10-AA49-9036-9E1922850F9F}"/>
              </a:ext>
            </a:extLst>
          </p:cNvPr>
          <p:cNvSpPr>
            <a:spLocks noGrp="1"/>
          </p:cNvSpPr>
          <p:nvPr>
            <p:ph type="pic" sz="quarter" idx="10"/>
          </p:nvPr>
        </p:nvSpPr>
        <p:spPr>
          <a:xfrm>
            <a:off x="665170" y="1922024"/>
            <a:ext cx="1295437" cy="1203282"/>
          </a:xfrm>
          <a:ln w="25400">
            <a:solidFill>
              <a:schemeClr val="bg1"/>
            </a:solidFill>
          </a:ln>
        </p:spPr>
        <p:txBody>
          <a:bodyPr/>
          <a:lstStyle/>
          <a:p>
            <a:endParaRPr lang="en-US"/>
          </a:p>
        </p:txBody>
      </p:sp>
      <p:sp>
        <p:nvSpPr>
          <p:cNvPr id="5" name="Picture Placeholder 3">
            <a:extLst>
              <a:ext uri="{FF2B5EF4-FFF2-40B4-BE49-F238E27FC236}">
                <a16:creationId xmlns:a16="http://schemas.microsoft.com/office/drawing/2014/main" id="{42907F44-D355-5F4F-8DCD-173059E43FFB}"/>
              </a:ext>
            </a:extLst>
          </p:cNvPr>
          <p:cNvSpPr>
            <a:spLocks noGrp="1"/>
          </p:cNvSpPr>
          <p:nvPr>
            <p:ph type="pic" sz="quarter" idx="11"/>
          </p:nvPr>
        </p:nvSpPr>
        <p:spPr>
          <a:xfrm>
            <a:off x="2388897" y="1922024"/>
            <a:ext cx="1295437" cy="1203282"/>
          </a:xfrm>
          <a:ln w="25400">
            <a:solidFill>
              <a:schemeClr val="bg1"/>
            </a:solidFill>
          </a:ln>
        </p:spPr>
        <p:txBody>
          <a:bodyPr/>
          <a:lstStyle/>
          <a:p>
            <a:endParaRPr lang="en-US"/>
          </a:p>
        </p:txBody>
      </p:sp>
      <p:sp>
        <p:nvSpPr>
          <p:cNvPr id="6" name="Picture Placeholder 3">
            <a:extLst>
              <a:ext uri="{FF2B5EF4-FFF2-40B4-BE49-F238E27FC236}">
                <a16:creationId xmlns:a16="http://schemas.microsoft.com/office/drawing/2014/main" id="{941E8516-A1C0-C041-80C9-BBC0C260D261}"/>
              </a:ext>
            </a:extLst>
          </p:cNvPr>
          <p:cNvSpPr>
            <a:spLocks noGrp="1"/>
          </p:cNvSpPr>
          <p:nvPr>
            <p:ph type="pic" sz="quarter" idx="12"/>
          </p:nvPr>
        </p:nvSpPr>
        <p:spPr>
          <a:xfrm>
            <a:off x="4112624" y="1922024"/>
            <a:ext cx="1295437" cy="1203282"/>
          </a:xfrm>
          <a:ln w="25400">
            <a:solidFill>
              <a:schemeClr val="bg1"/>
            </a:solidFill>
          </a:ln>
        </p:spPr>
        <p:txBody>
          <a:bodyPr/>
          <a:lstStyle/>
          <a:p>
            <a:endParaRPr lang="en-US"/>
          </a:p>
        </p:txBody>
      </p:sp>
      <p:sp>
        <p:nvSpPr>
          <p:cNvPr id="7" name="Picture Placeholder 3">
            <a:extLst>
              <a:ext uri="{FF2B5EF4-FFF2-40B4-BE49-F238E27FC236}">
                <a16:creationId xmlns:a16="http://schemas.microsoft.com/office/drawing/2014/main" id="{C7518108-8E88-A842-8B9E-F351818A2AFB}"/>
              </a:ext>
            </a:extLst>
          </p:cNvPr>
          <p:cNvSpPr>
            <a:spLocks noGrp="1"/>
          </p:cNvSpPr>
          <p:nvPr>
            <p:ph type="pic" sz="quarter" idx="13"/>
          </p:nvPr>
        </p:nvSpPr>
        <p:spPr>
          <a:xfrm>
            <a:off x="5836351" y="1922024"/>
            <a:ext cx="1295437" cy="1203282"/>
          </a:xfrm>
          <a:ln w="25400">
            <a:solidFill>
              <a:schemeClr val="bg1"/>
            </a:solidFill>
          </a:ln>
        </p:spPr>
        <p:txBody>
          <a:bodyPr/>
          <a:lstStyle/>
          <a:p>
            <a:endParaRPr lang="en-US"/>
          </a:p>
        </p:txBody>
      </p:sp>
      <p:sp>
        <p:nvSpPr>
          <p:cNvPr id="8" name="Picture Placeholder 3">
            <a:extLst>
              <a:ext uri="{FF2B5EF4-FFF2-40B4-BE49-F238E27FC236}">
                <a16:creationId xmlns:a16="http://schemas.microsoft.com/office/drawing/2014/main" id="{41FBE35B-6FA8-E34A-AF49-E0812EF0A8F5}"/>
              </a:ext>
            </a:extLst>
          </p:cNvPr>
          <p:cNvSpPr>
            <a:spLocks noGrp="1"/>
          </p:cNvSpPr>
          <p:nvPr>
            <p:ph type="pic" sz="quarter" idx="14"/>
          </p:nvPr>
        </p:nvSpPr>
        <p:spPr>
          <a:xfrm>
            <a:off x="7560079" y="1922024"/>
            <a:ext cx="1295437" cy="1203282"/>
          </a:xfrm>
          <a:ln w="25400">
            <a:solidFill>
              <a:schemeClr val="bg1"/>
            </a:solidFill>
          </a:ln>
        </p:spPr>
        <p:txBody>
          <a:bodyPr/>
          <a:lstStyle/>
          <a:p>
            <a:endParaRPr lang="en-US"/>
          </a:p>
        </p:txBody>
      </p:sp>
      <p:sp>
        <p:nvSpPr>
          <p:cNvPr id="9" name="Text Placeholder 6">
            <a:extLst>
              <a:ext uri="{FF2B5EF4-FFF2-40B4-BE49-F238E27FC236}">
                <a16:creationId xmlns:a16="http://schemas.microsoft.com/office/drawing/2014/main" id="{7DB50594-C090-1C47-81B1-5CD78083B773}"/>
              </a:ext>
            </a:extLst>
          </p:cNvPr>
          <p:cNvSpPr>
            <a:spLocks noGrp="1"/>
          </p:cNvSpPr>
          <p:nvPr>
            <p:ph type="body" sz="quarter" idx="15" hasCustomPrompt="1"/>
          </p:nvPr>
        </p:nvSpPr>
        <p:spPr>
          <a:xfrm>
            <a:off x="533989"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10" name="Text Placeholder 6">
            <a:extLst>
              <a:ext uri="{FF2B5EF4-FFF2-40B4-BE49-F238E27FC236}">
                <a16:creationId xmlns:a16="http://schemas.microsoft.com/office/drawing/2014/main" id="{8A1D54D7-AEB5-A44B-B2CE-4B5EC687B101}"/>
              </a:ext>
            </a:extLst>
          </p:cNvPr>
          <p:cNvSpPr>
            <a:spLocks noGrp="1"/>
          </p:cNvSpPr>
          <p:nvPr>
            <p:ph type="body" sz="quarter" idx="16" hasCustomPrompt="1"/>
          </p:nvPr>
        </p:nvSpPr>
        <p:spPr>
          <a:xfrm>
            <a:off x="2277918"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11" name="Text Placeholder 6">
            <a:extLst>
              <a:ext uri="{FF2B5EF4-FFF2-40B4-BE49-F238E27FC236}">
                <a16:creationId xmlns:a16="http://schemas.microsoft.com/office/drawing/2014/main" id="{38A16B07-7B81-BB4B-A107-DEEB0E3E33F6}"/>
              </a:ext>
            </a:extLst>
          </p:cNvPr>
          <p:cNvSpPr>
            <a:spLocks noGrp="1"/>
          </p:cNvSpPr>
          <p:nvPr>
            <p:ph type="body" sz="quarter" idx="17" hasCustomPrompt="1"/>
          </p:nvPr>
        </p:nvSpPr>
        <p:spPr>
          <a:xfrm>
            <a:off x="4017617"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12" name="Text Placeholder 6">
            <a:extLst>
              <a:ext uri="{FF2B5EF4-FFF2-40B4-BE49-F238E27FC236}">
                <a16:creationId xmlns:a16="http://schemas.microsoft.com/office/drawing/2014/main" id="{91C5251D-78FE-0249-BDA3-7BE77B8659FA}"/>
              </a:ext>
            </a:extLst>
          </p:cNvPr>
          <p:cNvSpPr>
            <a:spLocks noGrp="1"/>
          </p:cNvSpPr>
          <p:nvPr>
            <p:ph type="body" sz="quarter" idx="18" hasCustomPrompt="1"/>
          </p:nvPr>
        </p:nvSpPr>
        <p:spPr>
          <a:xfrm>
            <a:off x="5731495"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sp>
        <p:nvSpPr>
          <p:cNvPr id="13" name="Text Placeholder 6">
            <a:extLst>
              <a:ext uri="{FF2B5EF4-FFF2-40B4-BE49-F238E27FC236}">
                <a16:creationId xmlns:a16="http://schemas.microsoft.com/office/drawing/2014/main" id="{ABB6515A-7795-6047-B64D-E1D88C3C6116}"/>
              </a:ext>
            </a:extLst>
          </p:cNvPr>
          <p:cNvSpPr>
            <a:spLocks noGrp="1"/>
          </p:cNvSpPr>
          <p:nvPr>
            <p:ph type="body" sz="quarter" idx="19" hasCustomPrompt="1"/>
          </p:nvPr>
        </p:nvSpPr>
        <p:spPr>
          <a:xfrm>
            <a:off x="7519812" y="3270250"/>
            <a:ext cx="1517393" cy="272020"/>
          </a:xfrm>
        </p:spPr>
        <p:txBody>
          <a:bodyPr>
            <a:noAutofit/>
          </a:bodyPr>
          <a:lstStyle>
            <a:lvl1pPr marL="0" indent="0" algn="ctr">
              <a:buNone/>
              <a:defRPr sz="1200">
                <a:solidFill>
                  <a:schemeClr val="bg1"/>
                </a:solidFill>
              </a:defRPr>
            </a:lvl1pPr>
            <a:lvl2pPr>
              <a:defRPr sz="800"/>
            </a:lvl2pPr>
            <a:lvl3pPr>
              <a:defRPr sz="800"/>
            </a:lvl3pPr>
            <a:lvl4pPr>
              <a:defRPr sz="800"/>
            </a:lvl4pPr>
            <a:lvl5pPr>
              <a:defRPr sz="800"/>
            </a:lvl5pPr>
          </a:lstStyle>
          <a:p>
            <a:pPr lvl="0"/>
            <a:r>
              <a:rPr lang="en-US"/>
              <a:t>Name Here</a:t>
            </a:r>
          </a:p>
        </p:txBody>
      </p:sp>
      <p:pic>
        <p:nvPicPr>
          <p:cNvPr id="15" name="Picture 14">
            <a:extLst>
              <a:ext uri="{FF2B5EF4-FFF2-40B4-BE49-F238E27FC236}">
                <a16:creationId xmlns:a16="http://schemas.microsoft.com/office/drawing/2014/main" id="{3D7B85CC-D7F1-E64F-B8D3-BC0B5B28D82F}"/>
              </a:ext>
            </a:extLst>
          </p:cNvPr>
          <p:cNvPicPr>
            <a:picLocks noChangeAspect="1"/>
          </p:cNvPicPr>
          <p:nvPr userDrawn="1"/>
        </p:nvPicPr>
        <p:blipFill>
          <a:blip r:embed="rId2" r:link="rId3"/>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39001659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l-fuchsia-first slide-Fibonacci ">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9" name="Title 1">
            <a:extLst>
              <a:ext uri="{FF2B5EF4-FFF2-40B4-BE49-F238E27FC236}">
                <a16:creationId xmlns:a16="http://schemas.microsoft.com/office/drawing/2014/main" id="{ED27E5BD-5EFE-CC46-97E0-3C6E72AB1E53}"/>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4" name="Text Placeholder 2">
            <a:extLst>
              <a:ext uri="{FF2B5EF4-FFF2-40B4-BE49-F238E27FC236}">
                <a16:creationId xmlns:a16="http://schemas.microsoft.com/office/drawing/2014/main" id="{46EB3A14-A3F1-DC43-8B8A-EC89502FD7AD}"/>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fuchsia background</a:t>
            </a:r>
          </a:p>
        </p:txBody>
      </p:sp>
      <p:pic>
        <p:nvPicPr>
          <p:cNvPr id="11" name="Picture 10">
            <a:extLst>
              <a:ext uri="{FF2B5EF4-FFF2-40B4-BE49-F238E27FC236}">
                <a16:creationId xmlns:a16="http://schemas.microsoft.com/office/drawing/2014/main" id="{4E826639-B50F-1344-898F-44D7BADC7BB1}"/>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2" name="Content Placeholder 2">
            <a:extLst>
              <a:ext uri="{FF2B5EF4-FFF2-40B4-BE49-F238E27FC236}">
                <a16:creationId xmlns:a16="http://schemas.microsoft.com/office/drawing/2014/main" id="{BF1B1083-D453-2841-B622-25B0C167ECAB}"/>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365019003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l-fuchsia-second slide-Fibonacci ">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7" name="Title 1">
            <a:extLst>
              <a:ext uri="{FF2B5EF4-FFF2-40B4-BE49-F238E27FC236}">
                <a16:creationId xmlns:a16="http://schemas.microsoft.com/office/drawing/2014/main" id="{BD3C9C70-C4C7-8941-86D5-9DE419849BD6}"/>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15" name="Text Placeholder 2">
            <a:extLst>
              <a:ext uri="{FF2B5EF4-FFF2-40B4-BE49-F238E27FC236}">
                <a16:creationId xmlns:a16="http://schemas.microsoft.com/office/drawing/2014/main" id="{DFBBBF56-6E73-4A4A-BB54-10047C7B1C10}"/>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Fibonacci pattern on teal to fuchsia background</a:t>
            </a:r>
          </a:p>
        </p:txBody>
      </p:sp>
      <p:pic>
        <p:nvPicPr>
          <p:cNvPr id="9" name="Picture 8">
            <a:extLst>
              <a:ext uri="{FF2B5EF4-FFF2-40B4-BE49-F238E27FC236}">
                <a16:creationId xmlns:a16="http://schemas.microsoft.com/office/drawing/2014/main" id="{AA574652-5A61-C747-9CAD-24CFC117AA28}"/>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305114808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al-fuschia-general-Fibonacci ">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11" name="Title 1">
            <a:extLst>
              <a:ext uri="{FF2B5EF4-FFF2-40B4-BE49-F238E27FC236}">
                <a16:creationId xmlns:a16="http://schemas.microsoft.com/office/drawing/2014/main" id="{8B0BD350-660E-9645-9A5E-AB23D97FD404}"/>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12" name="Content Placeholder 2">
            <a:extLst>
              <a:ext uri="{FF2B5EF4-FFF2-40B4-BE49-F238E27FC236}">
                <a16:creationId xmlns:a16="http://schemas.microsoft.com/office/drawing/2014/main" id="{AC409920-117A-FC4A-AD57-D88E53755800}"/>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1F18DD8-7E1E-E247-94D2-384046B206A0}"/>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407541748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al-fuschia-general+ pic Fibonacci ">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11" name="Title 1">
            <a:extLst>
              <a:ext uri="{FF2B5EF4-FFF2-40B4-BE49-F238E27FC236}">
                <a16:creationId xmlns:a16="http://schemas.microsoft.com/office/drawing/2014/main" id="{8B0BD350-660E-9645-9A5E-AB23D97FD404}"/>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12" name="Content Placeholder 2">
            <a:extLst>
              <a:ext uri="{FF2B5EF4-FFF2-40B4-BE49-F238E27FC236}">
                <a16:creationId xmlns:a16="http://schemas.microsoft.com/office/drawing/2014/main" id="{AC409920-117A-FC4A-AD57-D88E53755800}"/>
              </a:ext>
            </a:extLst>
          </p:cNvPr>
          <p:cNvSpPr>
            <a:spLocks noGrp="1"/>
          </p:cNvSpPr>
          <p:nvPr>
            <p:ph idx="1"/>
          </p:nvPr>
        </p:nvSpPr>
        <p:spPr>
          <a:xfrm>
            <a:off x="628650" y="1369219"/>
            <a:ext cx="4888923"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3">
            <a:extLst>
              <a:ext uri="{FF2B5EF4-FFF2-40B4-BE49-F238E27FC236}">
                <a16:creationId xmlns:a16="http://schemas.microsoft.com/office/drawing/2014/main" id="{5E69F39B-217E-F346-BD84-4F9D6C72DE81}"/>
              </a:ext>
            </a:extLst>
          </p:cNvPr>
          <p:cNvSpPr>
            <a:spLocks noGrp="1"/>
          </p:cNvSpPr>
          <p:nvPr>
            <p:ph type="pic" sz="quarter" idx="11"/>
          </p:nvPr>
        </p:nvSpPr>
        <p:spPr>
          <a:xfrm>
            <a:off x="5723839" y="1369219"/>
            <a:ext cx="3126863" cy="2987191"/>
          </a:xfrm>
          <a:ln>
            <a:solidFill>
              <a:schemeClr val="bg1"/>
            </a:solidFill>
          </a:ln>
        </p:spPr>
        <p:txBody>
          <a:bodyPr/>
          <a:lstStyle/>
          <a:p>
            <a:endParaRPr lang="en-US"/>
          </a:p>
        </p:txBody>
      </p:sp>
      <p:pic>
        <p:nvPicPr>
          <p:cNvPr id="8" name="Picture 7">
            <a:extLst>
              <a:ext uri="{FF2B5EF4-FFF2-40B4-BE49-F238E27FC236}">
                <a16:creationId xmlns:a16="http://schemas.microsoft.com/office/drawing/2014/main" id="{34193EB7-410E-0949-89F7-922D5A7582DF}"/>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8174704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al-violet general + picture Fibonacci">
    <p:bg>
      <p:bgPr>
        <a:gradFill>
          <a:gsLst>
            <a:gs pos="100000">
              <a:srgbClr val="552D90"/>
            </a:gs>
            <a:gs pos="0">
              <a:srgbClr val="009CA6"/>
            </a:gs>
          </a:gsLst>
          <a:lin ang="2700000" scaled="0"/>
        </a:gradFill>
        <a:effectLst/>
      </p:bgPr>
    </p:bg>
    <p:spTree>
      <p:nvGrpSpPr>
        <p:cNvPr id="1" name=""/>
        <p:cNvGrpSpPr/>
        <p:nvPr/>
      </p:nvGrpSpPr>
      <p:grpSpPr>
        <a:xfrm>
          <a:off x="0" y="0"/>
          <a:ext cx="0" cy="0"/>
          <a:chOff x="0" y="0"/>
          <a:chExt cx="0" cy="0"/>
        </a:xfrm>
      </p:grpSpPr>
      <p:pic>
        <p:nvPicPr>
          <p:cNvPr id="8" name="Picture 7" descr="A picture containing basketball, athletic game&#10;&#10;Description automatically generated">
            <a:extLst>
              <a:ext uri="{FF2B5EF4-FFF2-40B4-BE49-F238E27FC236}">
                <a16:creationId xmlns:a16="http://schemas.microsoft.com/office/drawing/2014/main" id="{2E8B1E79-3B61-4343-A554-969AF82F306E}"/>
              </a:ext>
            </a:extLst>
          </p:cNvPr>
          <p:cNvPicPr>
            <a:picLocks noChangeAspect="1"/>
          </p:cNvPicPr>
          <p:nvPr userDrawn="1"/>
        </p:nvPicPr>
        <p:blipFill rotWithShape="1">
          <a:blip r:embed="rId2" r:link="rId3">
            <a:alphaModFix amt="50000"/>
          </a:blip>
          <a:srcRect r="36703" b="20104"/>
          <a:stretch>
            <a:fillRect/>
          </a:stretch>
        </p:blipFill>
        <p:spPr>
          <a:xfrm>
            <a:off x="4362629" y="213905"/>
            <a:ext cx="4781372" cy="4929595"/>
          </a:xfrm>
          <a:prstGeom prst="rect">
            <a:avLst/>
          </a:prstGeom>
          <a:effectLst/>
        </p:spPr>
      </p:pic>
      <p:sp>
        <p:nvSpPr>
          <p:cNvPr id="2" name="Title 1"/>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sp>
        <p:nvSpPr>
          <p:cNvPr id="3" name="Content Placeholder 2"/>
          <p:cNvSpPr>
            <a:spLocks noGrp="1"/>
          </p:cNvSpPr>
          <p:nvPr>
            <p:ph idx="1"/>
          </p:nvPr>
        </p:nvSpPr>
        <p:spPr>
          <a:xfrm>
            <a:off x="628650" y="1369219"/>
            <a:ext cx="490970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3">
            <a:extLst>
              <a:ext uri="{FF2B5EF4-FFF2-40B4-BE49-F238E27FC236}">
                <a16:creationId xmlns:a16="http://schemas.microsoft.com/office/drawing/2014/main" id="{0D926FEE-33C3-D644-B3DC-3752C8D831CF}"/>
              </a:ext>
            </a:extLst>
          </p:cNvPr>
          <p:cNvSpPr>
            <a:spLocks noGrp="1"/>
          </p:cNvSpPr>
          <p:nvPr>
            <p:ph type="pic" sz="quarter" idx="11"/>
          </p:nvPr>
        </p:nvSpPr>
        <p:spPr>
          <a:xfrm>
            <a:off x="5723839" y="1369219"/>
            <a:ext cx="3126863" cy="2987191"/>
          </a:xfrm>
          <a:ln>
            <a:solidFill>
              <a:schemeClr val="bg1"/>
            </a:solidFill>
          </a:ln>
        </p:spPr>
        <p:txBody>
          <a:bodyPr/>
          <a:lstStyle/>
          <a:p>
            <a:endParaRPr lang="en-US"/>
          </a:p>
        </p:txBody>
      </p:sp>
      <p:pic>
        <p:nvPicPr>
          <p:cNvPr id="11" name="Picture 10">
            <a:extLst>
              <a:ext uri="{FF2B5EF4-FFF2-40B4-BE49-F238E27FC236}">
                <a16:creationId xmlns:a16="http://schemas.microsoft.com/office/drawing/2014/main" id="{DBFC89B5-7EEE-EA43-B6F2-B3704250B55C}"/>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17860646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l-fuchsia-first partner slide-Fibonacci ">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10" name="Picture 9" descr="A picture containing basketball, athletic game&#10;&#10;Description automatically generated">
            <a:extLst>
              <a:ext uri="{FF2B5EF4-FFF2-40B4-BE49-F238E27FC236}">
                <a16:creationId xmlns:a16="http://schemas.microsoft.com/office/drawing/2014/main" id="{9118A28F-6F2A-344D-A481-B5904CA8ED21}"/>
              </a:ext>
            </a:extLst>
          </p:cNvPr>
          <p:cNvPicPr>
            <a:picLocks noChangeAspect="1"/>
          </p:cNvPicPr>
          <p:nvPr userDrawn="1"/>
        </p:nvPicPr>
        <p:blipFill rotWithShape="1">
          <a:blip r:embed="rId2" r:link="rId3">
            <a:alphaModFix amt="50000"/>
          </a:blip>
          <a:srcRect r="36703" b="20104"/>
          <a:stretch>
            <a:fillRect/>
          </a:stretch>
        </p:blipFill>
        <p:spPr>
          <a:xfrm>
            <a:off x="4362628" y="217612"/>
            <a:ext cx="4781372" cy="4929595"/>
          </a:xfrm>
          <a:prstGeom prst="rect">
            <a:avLst/>
          </a:prstGeom>
        </p:spPr>
      </p:pic>
      <p:sp>
        <p:nvSpPr>
          <p:cNvPr id="3" name="Rectangle 2">
            <a:extLst>
              <a:ext uri="{FF2B5EF4-FFF2-40B4-BE49-F238E27FC236}">
                <a16:creationId xmlns:a16="http://schemas.microsoft.com/office/drawing/2014/main" id="{F6123EC1-1862-4943-BB05-B76E57262176}"/>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9376AE0-E62C-324E-88CA-C0ACC295E16B}"/>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5" name="Title 1">
            <a:extLst>
              <a:ext uri="{FF2B5EF4-FFF2-40B4-BE49-F238E27FC236}">
                <a16:creationId xmlns:a16="http://schemas.microsoft.com/office/drawing/2014/main" id="{92F5DC31-9010-B541-AB2D-B00AC264E700}"/>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6" name="Text Placeholder 2">
            <a:extLst>
              <a:ext uri="{FF2B5EF4-FFF2-40B4-BE49-F238E27FC236}">
                <a16:creationId xmlns:a16="http://schemas.microsoft.com/office/drawing/2014/main" id="{B813031A-CB78-1342-BB43-61CC60B308D0}"/>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7" name="Text Placeholder 2">
            <a:extLst>
              <a:ext uri="{FF2B5EF4-FFF2-40B4-BE49-F238E27FC236}">
                <a16:creationId xmlns:a16="http://schemas.microsoft.com/office/drawing/2014/main" id="{D3ECDBAA-FF99-7041-ADCF-D51AD646ADED}"/>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191437352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al-fuchsia-first slide-dna">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3" name="Picture 2" descr="A close up of a microphone&#10;&#10;Description automatically generated">
            <a:extLst>
              <a:ext uri="{FF2B5EF4-FFF2-40B4-BE49-F238E27FC236}">
                <a16:creationId xmlns:a16="http://schemas.microsoft.com/office/drawing/2014/main" id="{15901981-7C74-CF4A-924F-F3C37E4A91C1}"/>
              </a:ext>
            </a:extLst>
          </p:cNvPr>
          <p:cNvPicPr>
            <a:picLocks noChangeAspect="1"/>
          </p:cNvPicPr>
          <p:nvPr userDrawn="1"/>
        </p:nvPicPr>
        <p:blipFill rotWithShape="1">
          <a:blip r:embed="rId2" r:link="rId3">
            <a:alphaModFix amt="40000"/>
          </a:blip>
          <a:srcRect/>
          <a:stretch>
            <a:fillRect/>
          </a:stretch>
        </p:blipFill>
        <p:spPr>
          <a:xfrm>
            <a:off x="1246603" y="-1307147"/>
            <a:ext cx="7897397" cy="6450647"/>
          </a:xfrm>
          <a:prstGeom prst="rect">
            <a:avLst/>
          </a:prstGeom>
        </p:spPr>
      </p:pic>
      <p:sp>
        <p:nvSpPr>
          <p:cNvPr id="4" name="Title 1">
            <a:extLst>
              <a:ext uri="{FF2B5EF4-FFF2-40B4-BE49-F238E27FC236}">
                <a16:creationId xmlns:a16="http://schemas.microsoft.com/office/drawing/2014/main" id="{C2C916B3-FE70-5F46-9D3D-CE0406F07DEE}"/>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5" name="Text Placeholder 2">
            <a:extLst>
              <a:ext uri="{FF2B5EF4-FFF2-40B4-BE49-F238E27FC236}">
                <a16:creationId xmlns:a16="http://schemas.microsoft.com/office/drawing/2014/main" id="{82931E78-825E-C443-8907-F4915982507B}"/>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6" name="Picture 5">
            <a:extLst>
              <a:ext uri="{FF2B5EF4-FFF2-40B4-BE49-F238E27FC236}">
                <a16:creationId xmlns:a16="http://schemas.microsoft.com/office/drawing/2014/main" id="{31861EA2-D13B-0D4D-B211-A536AC758F2E}"/>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7" name="Content Placeholder 2">
            <a:extLst>
              <a:ext uri="{FF2B5EF4-FFF2-40B4-BE49-F238E27FC236}">
                <a16:creationId xmlns:a16="http://schemas.microsoft.com/office/drawing/2014/main" id="{4AD34D9E-C7BA-644A-B54F-9C4A9A5CA2D9}"/>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101051482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al-fuchsia second slide dna">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29288EE0-A389-2640-A23D-5E3A2E2CF20F}"/>
              </a:ext>
            </a:extLst>
          </p:cNvPr>
          <p:cNvPicPr>
            <a:picLocks noChangeAspect="1"/>
          </p:cNvPicPr>
          <p:nvPr userDrawn="1"/>
        </p:nvPicPr>
        <p:blipFill rotWithShape="1">
          <a:blip r:embed="rId2" r:link="rId3">
            <a:alphaModFix amt="50000"/>
          </a:blip>
          <a:srcRect t="31295" r="23955" b="14717"/>
          <a:stretch>
            <a:fillRect/>
          </a:stretch>
        </p:blipFill>
        <p:spPr>
          <a:xfrm rot="10800000">
            <a:off x="14343" y="0"/>
            <a:ext cx="8869679" cy="5143500"/>
          </a:xfrm>
          <a:prstGeom prst="rect">
            <a:avLst/>
          </a:prstGeom>
        </p:spPr>
      </p:pic>
      <p:pic>
        <p:nvPicPr>
          <p:cNvPr id="3" name="Picture 2" descr="A close up of a microphone&#10;&#10;Description automatically generated">
            <a:extLst>
              <a:ext uri="{FF2B5EF4-FFF2-40B4-BE49-F238E27FC236}">
                <a16:creationId xmlns:a16="http://schemas.microsoft.com/office/drawing/2014/main" id="{FC6A15A5-79D4-284E-AAA8-5A6BE56E7050}"/>
              </a:ext>
            </a:extLst>
          </p:cNvPr>
          <p:cNvPicPr>
            <a:picLocks noChangeAspect="1"/>
          </p:cNvPicPr>
          <p:nvPr userDrawn="1"/>
        </p:nvPicPr>
        <p:blipFill rotWithShape="1">
          <a:blip r:embed="rId2" r:link="rId3">
            <a:alphaModFix amt="0"/>
          </a:blip>
          <a:srcRect t="31295" r="23955" b="14717"/>
          <a:stretch>
            <a:fillRect/>
          </a:stretch>
        </p:blipFill>
        <p:spPr>
          <a:xfrm rot="10800000">
            <a:off x="-2" y="0"/>
            <a:ext cx="8869679" cy="5143500"/>
          </a:xfrm>
          <a:prstGeom prst="rect">
            <a:avLst/>
          </a:prstGeom>
        </p:spPr>
      </p:pic>
      <p:sp>
        <p:nvSpPr>
          <p:cNvPr id="5" name="Title 1">
            <a:extLst>
              <a:ext uri="{FF2B5EF4-FFF2-40B4-BE49-F238E27FC236}">
                <a16:creationId xmlns:a16="http://schemas.microsoft.com/office/drawing/2014/main" id="{24119E3B-C11C-8240-91F5-73670F4BBD97}"/>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6" name="Text Placeholder 2">
            <a:extLst>
              <a:ext uri="{FF2B5EF4-FFF2-40B4-BE49-F238E27FC236}">
                <a16:creationId xmlns:a16="http://schemas.microsoft.com/office/drawing/2014/main" id="{14D1253B-36EF-9142-B28D-581FCA32BF8B}"/>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9" name="Picture 8">
            <a:extLst>
              <a:ext uri="{FF2B5EF4-FFF2-40B4-BE49-F238E27FC236}">
                <a16:creationId xmlns:a16="http://schemas.microsoft.com/office/drawing/2014/main" id="{C2C069BA-8CF1-B546-85F6-4395DC9210D9}"/>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492970084"/>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al-fuchsia general dna">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descr="A close up of a microphone&#10;&#10;Description automatically generated">
            <a:extLst>
              <a:ext uri="{FF2B5EF4-FFF2-40B4-BE49-F238E27FC236}">
                <a16:creationId xmlns:a16="http://schemas.microsoft.com/office/drawing/2014/main" id="{0DC15FB7-E39B-034C-AF56-C4F47D58CD9E}"/>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sp>
        <p:nvSpPr>
          <p:cNvPr id="5" name="Title 1">
            <a:extLst>
              <a:ext uri="{FF2B5EF4-FFF2-40B4-BE49-F238E27FC236}">
                <a16:creationId xmlns:a16="http://schemas.microsoft.com/office/drawing/2014/main" id="{B42C5988-ED6D-5640-94DD-B992C09098A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6" name="Content Placeholder 2">
            <a:extLst>
              <a:ext uri="{FF2B5EF4-FFF2-40B4-BE49-F238E27FC236}">
                <a16:creationId xmlns:a16="http://schemas.microsoft.com/office/drawing/2014/main" id="{3135BDF4-3A32-0749-948F-613B981B5097}"/>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041A46EA-6B14-D84A-B417-4FEBE9336466}"/>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786863296"/>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al-fuchsia general + picture dna">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descr="A close up of a microphone&#10;&#10;Description automatically generated">
            <a:extLst>
              <a:ext uri="{FF2B5EF4-FFF2-40B4-BE49-F238E27FC236}">
                <a16:creationId xmlns:a16="http://schemas.microsoft.com/office/drawing/2014/main" id="{0DC15FB7-E39B-034C-AF56-C4F47D58CD9E}"/>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sp>
        <p:nvSpPr>
          <p:cNvPr id="5" name="Title 1">
            <a:extLst>
              <a:ext uri="{FF2B5EF4-FFF2-40B4-BE49-F238E27FC236}">
                <a16:creationId xmlns:a16="http://schemas.microsoft.com/office/drawing/2014/main" id="{B42C5988-ED6D-5640-94DD-B992C09098A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6" name="Content Placeholder 2">
            <a:extLst>
              <a:ext uri="{FF2B5EF4-FFF2-40B4-BE49-F238E27FC236}">
                <a16:creationId xmlns:a16="http://schemas.microsoft.com/office/drawing/2014/main" id="{3135BDF4-3A32-0749-948F-613B981B5097}"/>
              </a:ext>
            </a:extLst>
          </p:cNvPr>
          <p:cNvSpPr>
            <a:spLocks noGrp="1"/>
          </p:cNvSpPr>
          <p:nvPr>
            <p:ph idx="1"/>
          </p:nvPr>
        </p:nvSpPr>
        <p:spPr>
          <a:xfrm>
            <a:off x="628650" y="1369219"/>
            <a:ext cx="4899314"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3">
            <a:extLst>
              <a:ext uri="{FF2B5EF4-FFF2-40B4-BE49-F238E27FC236}">
                <a16:creationId xmlns:a16="http://schemas.microsoft.com/office/drawing/2014/main" id="{6EA51428-6A0A-9942-A7DB-4D0B3B567F61}"/>
              </a:ext>
            </a:extLst>
          </p:cNvPr>
          <p:cNvSpPr>
            <a:spLocks noGrp="1"/>
          </p:cNvSpPr>
          <p:nvPr>
            <p:ph type="pic" sz="quarter" idx="11"/>
          </p:nvPr>
        </p:nvSpPr>
        <p:spPr>
          <a:xfrm>
            <a:off x="5723839" y="1369219"/>
            <a:ext cx="3126863" cy="2979757"/>
          </a:xfrm>
          <a:ln>
            <a:solidFill>
              <a:schemeClr val="bg1"/>
            </a:solidFill>
          </a:ln>
        </p:spPr>
        <p:txBody>
          <a:bodyPr/>
          <a:lstStyle/>
          <a:p>
            <a:endParaRPr lang="en-US"/>
          </a:p>
        </p:txBody>
      </p:sp>
      <p:pic>
        <p:nvPicPr>
          <p:cNvPr id="8" name="Picture 7">
            <a:extLst>
              <a:ext uri="{FF2B5EF4-FFF2-40B4-BE49-F238E27FC236}">
                <a16:creationId xmlns:a16="http://schemas.microsoft.com/office/drawing/2014/main" id="{5A09C4BA-92F4-6949-95E7-C0B01A5135C8}"/>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60081439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al-fuchsia partner slide dna">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descr="A close up of a microphone&#10;&#10;Description automatically generated">
            <a:extLst>
              <a:ext uri="{FF2B5EF4-FFF2-40B4-BE49-F238E27FC236}">
                <a16:creationId xmlns:a16="http://schemas.microsoft.com/office/drawing/2014/main" id="{E9C4F115-4CD2-9649-B12B-38FC7F113519}"/>
              </a:ext>
            </a:extLst>
          </p:cNvPr>
          <p:cNvPicPr>
            <a:picLocks noChangeAspect="1"/>
          </p:cNvPicPr>
          <p:nvPr userDrawn="1"/>
        </p:nvPicPr>
        <p:blipFill>
          <a:blip r:embed="rId2" r:link="rId3">
            <a:alphaModFix amt="38000"/>
          </a:blip>
          <a:stretch>
            <a:fillRect/>
          </a:stretch>
        </p:blipFill>
        <p:spPr>
          <a:xfrm>
            <a:off x="826477" y="-1637124"/>
            <a:ext cx="8317523" cy="6793809"/>
          </a:xfrm>
          <a:prstGeom prst="rect">
            <a:avLst/>
          </a:prstGeom>
        </p:spPr>
      </p:pic>
      <p:sp>
        <p:nvSpPr>
          <p:cNvPr id="3" name="Rectangle 2">
            <a:extLst>
              <a:ext uri="{FF2B5EF4-FFF2-40B4-BE49-F238E27FC236}">
                <a16:creationId xmlns:a16="http://schemas.microsoft.com/office/drawing/2014/main" id="{1EED5B50-1F0D-0F45-9372-31255140D1DF}"/>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ECC7FAF-E88B-3C49-B74F-A7B9C16A8FB0}"/>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5" name="Title 1">
            <a:extLst>
              <a:ext uri="{FF2B5EF4-FFF2-40B4-BE49-F238E27FC236}">
                <a16:creationId xmlns:a16="http://schemas.microsoft.com/office/drawing/2014/main" id="{90933FF2-12C2-B445-A449-443F0F5CF376}"/>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6" name="Text Placeholder 2">
            <a:extLst>
              <a:ext uri="{FF2B5EF4-FFF2-40B4-BE49-F238E27FC236}">
                <a16:creationId xmlns:a16="http://schemas.microsoft.com/office/drawing/2014/main" id="{6A8A2635-33DC-3E4B-B191-E01D7AF1A79C}"/>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7" name="Text Placeholder 2">
            <a:extLst>
              <a:ext uri="{FF2B5EF4-FFF2-40B4-BE49-F238E27FC236}">
                <a16:creationId xmlns:a16="http://schemas.microsoft.com/office/drawing/2014/main" id="{F9EF87FF-B1E0-EE46-A298-94AE8F3B3751}"/>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166042617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al-fuchsia-first slide-honeycomb">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6A61C6-AD45-5A48-B8CD-3E3680EFF2C2}"/>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3" name="Title 1">
            <a:extLst>
              <a:ext uri="{FF2B5EF4-FFF2-40B4-BE49-F238E27FC236}">
                <a16:creationId xmlns:a16="http://schemas.microsoft.com/office/drawing/2014/main" id="{4D6258BC-7A1B-994D-9604-1E4FF50AC4D6}"/>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4" name="Text Placeholder 2">
            <a:extLst>
              <a:ext uri="{FF2B5EF4-FFF2-40B4-BE49-F238E27FC236}">
                <a16:creationId xmlns:a16="http://schemas.microsoft.com/office/drawing/2014/main" id="{27DBABFE-76F4-8142-A2D8-90C699FB494A}"/>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Honeycomb pattern on teal to gold background</a:t>
            </a:r>
          </a:p>
        </p:txBody>
      </p:sp>
      <p:pic>
        <p:nvPicPr>
          <p:cNvPr id="5" name="Picture 4">
            <a:extLst>
              <a:ext uri="{FF2B5EF4-FFF2-40B4-BE49-F238E27FC236}">
                <a16:creationId xmlns:a16="http://schemas.microsoft.com/office/drawing/2014/main" id="{863F97C2-4922-D649-8782-7880025F9655}"/>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6" name="Content Placeholder 2">
            <a:extLst>
              <a:ext uri="{FF2B5EF4-FFF2-40B4-BE49-F238E27FC236}">
                <a16:creationId xmlns:a16="http://schemas.microsoft.com/office/drawing/2014/main" id="{E9333948-A6E9-9545-8AE5-A06FA5578C41}"/>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3501255564"/>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al-fuchsia second slide honeycomb">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417564-285C-3344-A4C4-8D4FA3D2740B}"/>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4" name="Title 1">
            <a:extLst>
              <a:ext uri="{FF2B5EF4-FFF2-40B4-BE49-F238E27FC236}">
                <a16:creationId xmlns:a16="http://schemas.microsoft.com/office/drawing/2014/main" id="{F7577E2C-F329-DC40-A235-9416FC33102E}"/>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5" name="Text Placeholder 2">
            <a:extLst>
              <a:ext uri="{FF2B5EF4-FFF2-40B4-BE49-F238E27FC236}">
                <a16:creationId xmlns:a16="http://schemas.microsoft.com/office/drawing/2014/main" id="{57A8EE30-4988-AE40-986C-34267BFA2A80}"/>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gold background</a:t>
            </a:r>
          </a:p>
        </p:txBody>
      </p:sp>
      <p:pic>
        <p:nvPicPr>
          <p:cNvPr id="7" name="Picture 6">
            <a:extLst>
              <a:ext uri="{FF2B5EF4-FFF2-40B4-BE49-F238E27FC236}">
                <a16:creationId xmlns:a16="http://schemas.microsoft.com/office/drawing/2014/main" id="{27E8DD84-A4EA-9F4B-83BF-830376F49A8B}"/>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52902617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al-fuchsia general honeycomb">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1CEF6-22B7-7E45-847A-89B49B23B1C7}"/>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4" name="Title 1">
            <a:extLst>
              <a:ext uri="{FF2B5EF4-FFF2-40B4-BE49-F238E27FC236}">
                <a16:creationId xmlns:a16="http://schemas.microsoft.com/office/drawing/2014/main" id="{C71D678F-420D-1340-A0B3-0530D896B22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5" name="Content Placeholder 2">
            <a:extLst>
              <a:ext uri="{FF2B5EF4-FFF2-40B4-BE49-F238E27FC236}">
                <a16:creationId xmlns:a16="http://schemas.microsoft.com/office/drawing/2014/main" id="{61011C48-AD1A-AE4A-993E-3C4263A5D4BF}"/>
              </a:ext>
            </a:extLst>
          </p:cNvPr>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F171AA9A-5D1B-EF47-831C-3F99BE550836}"/>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1507135415"/>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al-fuchsia general+pic honeycomb">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21CEF6-22B7-7E45-847A-89B49B23B1C7}"/>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4" name="Title 1">
            <a:extLst>
              <a:ext uri="{FF2B5EF4-FFF2-40B4-BE49-F238E27FC236}">
                <a16:creationId xmlns:a16="http://schemas.microsoft.com/office/drawing/2014/main" id="{C71D678F-420D-1340-A0B3-0530D896B225}"/>
              </a:ext>
            </a:extLst>
          </p:cNvPr>
          <p:cNvSpPr>
            <a:spLocks noGrp="1"/>
          </p:cNvSpPr>
          <p:nvPr>
            <p:ph type="title" hasCustomPrompt="1"/>
          </p:nvPr>
        </p:nvSpPr>
        <p:spPr>
          <a:xfrm>
            <a:off x="628650" y="273844"/>
            <a:ext cx="6507874" cy="994172"/>
          </a:xfrm>
        </p:spPr>
        <p:txBody>
          <a:bodyPr/>
          <a:lstStyle>
            <a:lvl1pPr>
              <a:defRPr>
                <a:solidFill>
                  <a:schemeClr val="bg1"/>
                </a:solidFill>
              </a:defRPr>
            </a:lvl1pPr>
          </a:lstStyle>
          <a:p>
            <a:r>
              <a:rPr lang="en-US"/>
              <a:t>General slide</a:t>
            </a:r>
          </a:p>
        </p:txBody>
      </p:sp>
      <p:sp>
        <p:nvSpPr>
          <p:cNvPr id="5" name="Content Placeholder 2">
            <a:extLst>
              <a:ext uri="{FF2B5EF4-FFF2-40B4-BE49-F238E27FC236}">
                <a16:creationId xmlns:a16="http://schemas.microsoft.com/office/drawing/2014/main" id="{61011C48-AD1A-AE4A-993E-3C4263A5D4BF}"/>
              </a:ext>
            </a:extLst>
          </p:cNvPr>
          <p:cNvSpPr>
            <a:spLocks noGrp="1"/>
          </p:cNvSpPr>
          <p:nvPr>
            <p:ph idx="1"/>
          </p:nvPr>
        </p:nvSpPr>
        <p:spPr>
          <a:xfrm>
            <a:off x="628650" y="1369219"/>
            <a:ext cx="4909705"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13">
            <a:extLst>
              <a:ext uri="{FF2B5EF4-FFF2-40B4-BE49-F238E27FC236}">
                <a16:creationId xmlns:a16="http://schemas.microsoft.com/office/drawing/2014/main" id="{68B2E38C-76F4-2F45-9C03-6C76AE786CF0}"/>
              </a:ext>
            </a:extLst>
          </p:cNvPr>
          <p:cNvSpPr>
            <a:spLocks noGrp="1"/>
          </p:cNvSpPr>
          <p:nvPr>
            <p:ph type="pic" sz="quarter" idx="11"/>
          </p:nvPr>
        </p:nvSpPr>
        <p:spPr>
          <a:xfrm>
            <a:off x="5723839" y="1369219"/>
            <a:ext cx="3126863" cy="2979757"/>
          </a:xfrm>
          <a:ln>
            <a:solidFill>
              <a:schemeClr val="bg1"/>
            </a:solidFill>
          </a:ln>
        </p:spPr>
        <p:txBody>
          <a:bodyPr/>
          <a:lstStyle/>
          <a:p>
            <a:endParaRPr lang="en-US"/>
          </a:p>
        </p:txBody>
      </p:sp>
      <p:pic>
        <p:nvPicPr>
          <p:cNvPr id="8" name="Picture 7">
            <a:extLst>
              <a:ext uri="{FF2B5EF4-FFF2-40B4-BE49-F238E27FC236}">
                <a16:creationId xmlns:a16="http://schemas.microsoft.com/office/drawing/2014/main" id="{30DE7DAF-E3F6-5F44-9AA0-E79E4E274A3F}"/>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79558689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al-violet general Fibonacci">
    <p:bg>
      <p:bgPr>
        <a:gradFill>
          <a:gsLst>
            <a:gs pos="100000">
              <a:srgbClr val="552D90"/>
            </a:gs>
            <a:gs pos="0">
              <a:srgbClr val="009CA6"/>
            </a:gs>
          </a:gsLst>
          <a:lin ang="2700000" scaled="0"/>
        </a:gradFill>
        <a:effectLst/>
      </p:bgPr>
    </p:bg>
    <p:spTree>
      <p:nvGrpSpPr>
        <p:cNvPr id="1" name=""/>
        <p:cNvGrpSpPr/>
        <p:nvPr/>
      </p:nvGrpSpPr>
      <p:grpSpPr>
        <a:xfrm>
          <a:off x="0" y="0"/>
          <a:ext cx="0" cy="0"/>
          <a:chOff x="0" y="0"/>
          <a:chExt cx="0" cy="0"/>
        </a:xfrm>
      </p:grpSpPr>
      <p:pic>
        <p:nvPicPr>
          <p:cNvPr id="8" name="Picture 7" descr="A picture containing basketball, athletic game&#10;&#10;Description automatically generated">
            <a:extLst>
              <a:ext uri="{FF2B5EF4-FFF2-40B4-BE49-F238E27FC236}">
                <a16:creationId xmlns:a16="http://schemas.microsoft.com/office/drawing/2014/main" id="{2E8B1E79-3B61-4343-A554-969AF82F306E}"/>
              </a:ext>
            </a:extLst>
          </p:cNvPr>
          <p:cNvPicPr>
            <a:picLocks noChangeAspect="1"/>
          </p:cNvPicPr>
          <p:nvPr userDrawn="1"/>
        </p:nvPicPr>
        <p:blipFill rotWithShape="1">
          <a:blip r:embed="rId2" r:link="rId3">
            <a:alphaModFix amt="50000"/>
          </a:blip>
          <a:srcRect r="36703" b="20104"/>
          <a:stretch>
            <a:fillRect/>
          </a:stretch>
        </p:blipFill>
        <p:spPr>
          <a:xfrm>
            <a:off x="4362629" y="213905"/>
            <a:ext cx="4781372" cy="4929595"/>
          </a:xfrm>
          <a:prstGeom prst="rect">
            <a:avLst/>
          </a:prstGeom>
          <a:effectLst/>
        </p:spPr>
      </p:pic>
      <p:sp>
        <p:nvSpPr>
          <p:cNvPr id="2" name="Title 1"/>
          <p:cNvSpPr>
            <a:spLocks noGrp="1"/>
          </p:cNvSpPr>
          <p:nvPr>
            <p:ph type="title" hasCustomPrompt="1"/>
          </p:nvPr>
        </p:nvSpPr>
        <p:spPr>
          <a:xfrm>
            <a:off x="628650" y="273844"/>
            <a:ext cx="6679823" cy="994172"/>
          </a:xfrm>
        </p:spPr>
        <p:txBody>
          <a:bodyPr/>
          <a:lstStyle>
            <a:lvl1pPr>
              <a:defRPr>
                <a:solidFill>
                  <a:schemeClr val="bg1"/>
                </a:solidFill>
              </a:defRPr>
            </a:lvl1pPr>
          </a:lstStyle>
          <a:p>
            <a:r>
              <a:rPr lang="en-US"/>
              <a:t>General slide v2</a:t>
            </a:r>
          </a:p>
        </p:txBody>
      </p:sp>
      <p:sp>
        <p:nvSpPr>
          <p:cNvPr id="3" name="Content Placeholder 2"/>
          <p:cNvSpPr>
            <a:spLocks noGrp="1"/>
          </p:cNvSpPr>
          <p:nvPr>
            <p:ph idx="1"/>
          </p:nvPr>
        </p:nvSpPr>
        <p:spPr>
          <a:xfrm>
            <a:off x="628650" y="1369219"/>
            <a:ext cx="7886700" cy="326350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DF231D7-E234-654E-8D84-8DC7B3A41312}"/>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95323091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al-fuchsia partner slide honeycomb">
    <p:bg>
      <p:bgPr>
        <a:gradFill flip="none" rotWithShape="1">
          <a:gsLst>
            <a:gs pos="98000">
              <a:srgbClr val="D0006F"/>
            </a:gs>
            <a:gs pos="15000">
              <a:srgbClr val="009CA6"/>
            </a:gs>
          </a:gsLst>
          <a:lin ang="2700000" scaled="0"/>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5545F5-AB57-3A43-B511-AD8C38782BED}"/>
              </a:ext>
            </a:extLst>
          </p:cNvPr>
          <p:cNvPicPr>
            <a:picLocks noChangeAspect="1"/>
          </p:cNvPicPr>
          <p:nvPr userDrawn="1"/>
        </p:nvPicPr>
        <p:blipFill>
          <a:blip r:embed="rId2" r:link="rId3">
            <a:alphaModFix amt="40000"/>
          </a:blip>
          <a:stretch>
            <a:fillRect/>
          </a:stretch>
        </p:blipFill>
        <p:spPr>
          <a:xfrm>
            <a:off x="2846917" y="0"/>
            <a:ext cx="6297083" cy="5143500"/>
          </a:xfrm>
          <a:prstGeom prst="rect">
            <a:avLst/>
          </a:prstGeom>
        </p:spPr>
      </p:pic>
      <p:sp>
        <p:nvSpPr>
          <p:cNvPr id="3" name="Rectangle 2">
            <a:extLst>
              <a:ext uri="{FF2B5EF4-FFF2-40B4-BE49-F238E27FC236}">
                <a16:creationId xmlns:a16="http://schemas.microsoft.com/office/drawing/2014/main" id="{D4B6EDC6-DDE4-134F-BE1D-7AFD62DAA90F}"/>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E8CC858-96B9-3743-BF03-8A12BF741C03}"/>
              </a:ext>
            </a:extLst>
          </p:cNvPr>
          <p:cNvPicPr>
            <a:picLocks noChangeAspect="1"/>
          </p:cNvPicPr>
          <p:nvPr userDrawn="1"/>
        </p:nvPicPr>
        <p:blipFill>
          <a:blip r:embed="rId4" r:link="rId5"/>
          <a:stretch>
            <a:fillRect/>
          </a:stretch>
        </p:blipFill>
        <p:spPr>
          <a:xfrm>
            <a:off x="623888" y="217612"/>
            <a:ext cx="1529229" cy="725801"/>
          </a:xfrm>
          <a:prstGeom prst="rect">
            <a:avLst/>
          </a:prstGeom>
        </p:spPr>
      </p:pic>
      <p:sp>
        <p:nvSpPr>
          <p:cNvPr id="5" name="Title 1">
            <a:extLst>
              <a:ext uri="{FF2B5EF4-FFF2-40B4-BE49-F238E27FC236}">
                <a16:creationId xmlns:a16="http://schemas.microsoft.com/office/drawing/2014/main" id="{07C414EE-CAAF-994B-895C-88F9B2348A51}"/>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sp>
        <p:nvSpPr>
          <p:cNvPr id="6" name="Text Placeholder 2">
            <a:extLst>
              <a:ext uri="{FF2B5EF4-FFF2-40B4-BE49-F238E27FC236}">
                <a16:creationId xmlns:a16="http://schemas.microsoft.com/office/drawing/2014/main" id="{47FE24B4-7CE0-7544-B6EB-06EF1C83A7B9}"/>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7" name="Text Placeholder 2">
            <a:extLst>
              <a:ext uri="{FF2B5EF4-FFF2-40B4-BE49-F238E27FC236}">
                <a16:creationId xmlns:a16="http://schemas.microsoft.com/office/drawing/2014/main" id="{17FD52C5-782D-FB45-B3BB-F66CBC6775DE}"/>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319743126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urple FIbonacci - Accelerator citie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3997" y="273844"/>
            <a:ext cx="6679823" cy="994172"/>
          </a:xfrm>
        </p:spPr>
        <p:txBody>
          <a:bodyPr>
            <a:normAutofit/>
          </a:bodyPr>
          <a:lstStyle>
            <a:lvl1pPr>
              <a:defRPr sz="2000">
                <a:solidFill>
                  <a:srgbClr val="5C068C"/>
                </a:solidFill>
              </a:defRPr>
            </a:lvl1pPr>
          </a:lstStyle>
          <a:p>
            <a:r>
              <a:rPr lang="en-US"/>
              <a:t>General slide</a:t>
            </a:r>
          </a:p>
        </p:txBody>
      </p:sp>
      <p:sp>
        <p:nvSpPr>
          <p:cNvPr id="3" name="Content Placeholder 2"/>
          <p:cNvSpPr>
            <a:spLocks noGrp="1"/>
          </p:cNvSpPr>
          <p:nvPr>
            <p:ph idx="1"/>
          </p:nvPr>
        </p:nvSpPr>
        <p:spPr>
          <a:xfrm>
            <a:off x="253997" y="1369219"/>
            <a:ext cx="8605985" cy="326350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059E889-F1D0-4983-94C6-9E30EDE5E166}"/>
              </a:ext>
            </a:extLst>
          </p:cNvPr>
          <p:cNvPicPr>
            <a:picLocks noChangeAspect="1"/>
          </p:cNvPicPr>
          <p:nvPr userDrawn="1"/>
        </p:nvPicPr>
        <p:blipFill>
          <a:blip r:embed="rId2">
            <a:alphaModFix amt="20000"/>
          </a:blip>
          <a:stretch>
            <a:fillRect/>
          </a:stretch>
        </p:blipFill>
        <p:spPr>
          <a:xfrm>
            <a:off x="5119255" y="2096730"/>
            <a:ext cx="4024745" cy="3046770"/>
          </a:xfrm>
          <a:prstGeom prst="rect">
            <a:avLst/>
          </a:prstGeom>
        </p:spPr>
      </p:pic>
    </p:spTree>
    <p:extLst>
      <p:ext uri="{BB962C8B-B14F-4D97-AF65-F5344CB8AC3E}">
        <p14:creationId xmlns:p14="http://schemas.microsoft.com/office/powerpoint/2010/main" val="237712490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white_Title Slide_logo">
    <p:bg>
      <p:bgPr>
        <a:solidFill>
          <a:schemeClr val="bg1"/>
        </a:solidFill>
        <a:effectLst/>
      </p:bgPr>
    </p:bg>
    <p:spTree>
      <p:nvGrpSpPr>
        <p:cNvPr id="1" name=""/>
        <p:cNvGrpSpPr/>
        <p:nvPr/>
      </p:nvGrpSpPr>
      <p:grpSpPr>
        <a:xfrm>
          <a:off x="0" y="0"/>
          <a:ext cx="0" cy="0"/>
          <a:chOff x="0" y="0"/>
          <a:chExt cx="0" cy="0"/>
        </a:xfrm>
      </p:grpSpPr>
      <p:pic>
        <p:nvPicPr>
          <p:cNvPr id="6" name="Picture Placeholder 3" descr="A close up of a logo&#10;&#10;Description automatically generated">
            <a:extLst>
              <a:ext uri="{FF2B5EF4-FFF2-40B4-BE49-F238E27FC236}">
                <a16:creationId xmlns:a16="http://schemas.microsoft.com/office/drawing/2014/main" id="{2D3DEFC5-45B7-564D-AE05-69D136754A3C}"/>
              </a:ext>
            </a:extLst>
          </p:cNvPr>
          <p:cNvPicPr>
            <a:picLocks noChangeAspect="1"/>
          </p:cNvPicPr>
          <p:nvPr userDrawn="1"/>
        </p:nvPicPr>
        <p:blipFill rotWithShape="1">
          <a:blip r:embed="rId2" r:link="rId3"/>
          <a:srcRect l="-978" t="232" r="-3614" b="-5787"/>
          <a:stretch>
            <a:fillRect/>
          </a:stretch>
        </p:blipFill>
        <p:spPr>
          <a:xfrm>
            <a:off x="1994338" y="532270"/>
            <a:ext cx="5155324" cy="2469357"/>
          </a:xfrm>
          <a:prstGeom prst="rect">
            <a:avLst/>
          </a:prstGeom>
        </p:spPr>
      </p:pic>
      <p:sp>
        <p:nvSpPr>
          <p:cNvPr id="12" name="Title 1">
            <a:extLst>
              <a:ext uri="{FF2B5EF4-FFF2-40B4-BE49-F238E27FC236}">
                <a16:creationId xmlns:a16="http://schemas.microsoft.com/office/drawing/2014/main" id="{E879E577-B612-314E-A702-BBD4F55F2B92}"/>
              </a:ext>
            </a:extLst>
          </p:cNvPr>
          <p:cNvSpPr>
            <a:spLocks noGrp="1"/>
          </p:cNvSpPr>
          <p:nvPr>
            <p:ph type="title"/>
          </p:nvPr>
        </p:nvSpPr>
        <p:spPr>
          <a:xfrm>
            <a:off x="628650" y="3258782"/>
            <a:ext cx="7886700" cy="994172"/>
          </a:xfrm>
          <a:prstGeom prst="rect">
            <a:avLst/>
          </a:prstGeo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58429011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_Title + Body + bulletpoints">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ACDF186-F223-7445-BBFF-CF3E6531F882}"/>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sp>
        <p:nvSpPr>
          <p:cNvPr id="10" name="Text Placeholder 9"/>
          <p:cNvSpPr>
            <a:spLocks noGrp="1"/>
          </p:cNvSpPr>
          <p:nvPr>
            <p:ph type="body" sz="quarter" idx="10" hasCustomPrompt="1"/>
          </p:nvPr>
        </p:nvSpPr>
        <p:spPr>
          <a:xfrm>
            <a:off x="396000" y="631625"/>
            <a:ext cx="8039178" cy="415498"/>
          </a:xfrm>
          <a:prstGeom prst="rect">
            <a:avLst/>
          </a:prstGeom>
          <a:noFill/>
        </p:spPr>
        <p:txBody>
          <a:bodyPr wrap="square" lIns="0" tIns="0" rIns="0" bIns="0">
            <a:spAutoFit/>
          </a:bodyPr>
          <a:lstStyle>
            <a:lvl1pPr marL="0" indent="0">
              <a:buNone/>
              <a:defRPr sz="3000" b="1" baseline="0">
                <a:solidFill>
                  <a:srgbClr val="009CA6"/>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Master title here</a:t>
            </a:r>
          </a:p>
        </p:txBody>
      </p:sp>
      <p:sp>
        <p:nvSpPr>
          <p:cNvPr id="15" name="Text Placeholder 14"/>
          <p:cNvSpPr>
            <a:spLocks noGrp="1"/>
          </p:cNvSpPr>
          <p:nvPr>
            <p:ph type="body" sz="quarter" idx="13" hasCustomPrompt="1"/>
          </p:nvPr>
        </p:nvSpPr>
        <p:spPr>
          <a:xfrm>
            <a:off x="396000" y="1148268"/>
            <a:ext cx="3716540" cy="1914534"/>
          </a:xfrm>
          <a:prstGeom prst="rect">
            <a:avLst/>
          </a:prstGeom>
        </p:spPr>
        <p:txBody>
          <a:bodyPr wrap="square" lIns="0" tIns="0" rIns="0" bIns="0">
            <a:noAutofit/>
          </a:bodyPr>
          <a:lstStyle>
            <a:lvl1pPr marL="0" indent="0">
              <a:buNone/>
              <a:defRPr sz="18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here</a:t>
            </a:r>
          </a:p>
        </p:txBody>
      </p:sp>
      <p:sp>
        <p:nvSpPr>
          <p:cNvPr id="12" name="Content Placeholder 2">
            <a:extLst>
              <a:ext uri="{FF2B5EF4-FFF2-40B4-BE49-F238E27FC236}">
                <a16:creationId xmlns:a16="http://schemas.microsoft.com/office/drawing/2014/main" id="{3B6F7767-4897-724C-B73A-1E8FDA8BE9D2}"/>
              </a:ext>
            </a:extLst>
          </p:cNvPr>
          <p:cNvSpPr>
            <a:spLocks noGrp="1"/>
          </p:cNvSpPr>
          <p:nvPr>
            <p:ph idx="1"/>
          </p:nvPr>
        </p:nvSpPr>
        <p:spPr>
          <a:xfrm>
            <a:off x="4382940" y="1148268"/>
            <a:ext cx="4081407" cy="3263504"/>
          </a:xfrm>
          <a:prstGeom prst="rect">
            <a:avLst/>
          </a:prstGeom>
        </p:spPr>
        <p:txBody>
          <a:bodyPr/>
          <a:lstStyle>
            <a:lvl1pPr>
              <a:defRPr sz="1800">
                <a:solidFill>
                  <a:schemeClr val="tx1"/>
                </a:solidFill>
              </a:defRPr>
            </a:lvl1pPr>
            <a:lvl2pPr>
              <a:defRPr sz="1600">
                <a:solidFill>
                  <a:schemeClr val="tx1"/>
                </a:solidFill>
              </a:defRPr>
            </a:lvl2pPr>
            <a:lvl3pPr>
              <a:defRPr sz="1400">
                <a:solidFill>
                  <a:schemeClr val="tx1"/>
                </a:solidFill>
              </a:defRPr>
            </a:lvl3pPr>
            <a:lvl4pPr>
              <a:defRPr sz="1200">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3" name="Picture 12">
            <a:extLst>
              <a:ext uri="{FF2B5EF4-FFF2-40B4-BE49-F238E27FC236}">
                <a16:creationId xmlns:a16="http://schemas.microsoft.com/office/drawing/2014/main" id="{550FD3D5-1ED2-A24E-8EC7-ECDFA71D3F12}"/>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188585064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_general + bullets + pic">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ACDF186-F223-7445-BBFF-CF3E6531F882}"/>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sp>
        <p:nvSpPr>
          <p:cNvPr id="10" name="Text Placeholder 9"/>
          <p:cNvSpPr>
            <a:spLocks noGrp="1"/>
          </p:cNvSpPr>
          <p:nvPr>
            <p:ph type="body" sz="quarter" idx="10" hasCustomPrompt="1"/>
          </p:nvPr>
        </p:nvSpPr>
        <p:spPr>
          <a:xfrm>
            <a:off x="396000" y="631625"/>
            <a:ext cx="8039178" cy="415498"/>
          </a:xfrm>
          <a:prstGeom prst="rect">
            <a:avLst/>
          </a:prstGeom>
          <a:noFill/>
        </p:spPr>
        <p:txBody>
          <a:bodyPr wrap="square" lIns="0" tIns="0" rIns="0" bIns="0">
            <a:spAutoFit/>
          </a:bodyPr>
          <a:lstStyle>
            <a:lvl1pPr marL="0" indent="0">
              <a:buNone/>
              <a:defRPr sz="3000" b="1" baseline="0">
                <a:solidFill>
                  <a:srgbClr val="009CA6"/>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Master title here</a:t>
            </a:r>
          </a:p>
        </p:txBody>
      </p:sp>
      <p:sp>
        <p:nvSpPr>
          <p:cNvPr id="15" name="Text Placeholder 14"/>
          <p:cNvSpPr>
            <a:spLocks noGrp="1"/>
          </p:cNvSpPr>
          <p:nvPr>
            <p:ph type="body" sz="quarter" idx="13" hasCustomPrompt="1"/>
          </p:nvPr>
        </p:nvSpPr>
        <p:spPr>
          <a:xfrm>
            <a:off x="396000" y="1148267"/>
            <a:ext cx="4266502" cy="2987313"/>
          </a:xfrm>
          <a:prstGeom prst="rect">
            <a:avLst/>
          </a:prstGeom>
        </p:spPr>
        <p:txBody>
          <a:bodyPr wrap="square" lIns="0" tIns="0" rIns="0" bIns="0">
            <a:noAutofit/>
          </a:bodyPr>
          <a:lstStyle>
            <a:lvl1pPr marL="0" indent="0">
              <a:buNone/>
              <a:defRPr sz="1800" baseline="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here</a:t>
            </a:r>
          </a:p>
        </p:txBody>
      </p:sp>
      <p:sp>
        <p:nvSpPr>
          <p:cNvPr id="13" name="Picture Placeholder 13">
            <a:extLst>
              <a:ext uri="{FF2B5EF4-FFF2-40B4-BE49-F238E27FC236}">
                <a16:creationId xmlns:a16="http://schemas.microsoft.com/office/drawing/2014/main" id="{BD5C870F-3967-9B48-94C0-FBF1C11B8B2B}"/>
              </a:ext>
            </a:extLst>
          </p:cNvPr>
          <p:cNvSpPr>
            <a:spLocks noGrp="1"/>
          </p:cNvSpPr>
          <p:nvPr>
            <p:ph type="pic" sz="quarter" idx="11"/>
          </p:nvPr>
        </p:nvSpPr>
        <p:spPr>
          <a:xfrm>
            <a:off x="4769297" y="1148269"/>
            <a:ext cx="4081406" cy="2987314"/>
          </a:xfrm>
          <a:prstGeom prst="rect">
            <a:avLst/>
          </a:prstGeom>
          <a:ln>
            <a:solidFill>
              <a:schemeClr val="tx1"/>
            </a:solidFill>
          </a:ln>
        </p:spPr>
        <p:txBody>
          <a:bodyPr/>
          <a:lstStyle/>
          <a:p>
            <a:endParaRPr lang="en-US"/>
          </a:p>
        </p:txBody>
      </p:sp>
      <p:pic>
        <p:nvPicPr>
          <p:cNvPr id="12" name="Picture 11">
            <a:extLst>
              <a:ext uri="{FF2B5EF4-FFF2-40B4-BE49-F238E27FC236}">
                <a16:creationId xmlns:a16="http://schemas.microsoft.com/office/drawing/2014/main" id="{3738225B-D6BC-B04E-BCFB-33EE37FEAC6F}"/>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119252312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ite_Title + body_2_columns">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B38F88A8-8EC6-9143-B2CA-72A302F913CC}"/>
              </a:ext>
            </a:extLst>
          </p:cNvPr>
          <p:cNvPicPr>
            <a:picLocks noChangeAspect="1"/>
          </p:cNvPicPr>
          <p:nvPr userDrawn="1"/>
        </p:nvPicPr>
        <p:blipFill rotWithShape="1">
          <a:blip r:embed="rId2" r:link="rId3">
            <a:alphaModFix amt="50000"/>
          </a:blip>
          <a:srcRect r="35186" b="40070"/>
          <a:stretch>
            <a:fillRect/>
          </a:stretch>
        </p:blipFill>
        <p:spPr>
          <a:xfrm>
            <a:off x="5062593" y="2060973"/>
            <a:ext cx="4081407" cy="3082527"/>
          </a:xfrm>
          <a:prstGeom prst="rect">
            <a:avLst/>
          </a:prstGeom>
        </p:spPr>
      </p:pic>
      <p:sp>
        <p:nvSpPr>
          <p:cNvPr id="10" name="Text Placeholder 9"/>
          <p:cNvSpPr>
            <a:spLocks noGrp="1"/>
          </p:cNvSpPr>
          <p:nvPr>
            <p:ph type="body" sz="quarter" idx="10" hasCustomPrompt="1"/>
          </p:nvPr>
        </p:nvSpPr>
        <p:spPr>
          <a:xfrm>
            <a:off x="425737" y="572151"/>
            <a:ext cx="8039178" cy="415498"/>
          </a:xfrm>
          <a:prstGeom prst="rect">
            <a:avLst/>
          </a:prstGeom>
        </p:spPr>
        <p:txBody>
          <a:bodyPr wrap="square" lIns="0" tIns="0" rIns="0" bIns="0">
            <a:spAutoFit/>
          </a:bodyPr>
          <a:lstStyle>
            <a:lvl1pPr marL="0" indent="0">
              <a:buNone/>
              <a:defRPr sz="3000" b="1" baseline="0">
                <a:solidFill>
                  <a:srgbClr val="009CA6"/>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Master title here</a:t>
            </a:r>
          </a:p>
        </p:txBody>
      </p:sp>
      <p:sp>
        <p:nvSpPr>
          <p:cNvPr id="15" name="Text Placeholder 14"/>
          <p:cNvSpPr>
            <a:spLocks noGrp="1"/>
          </p:cNvSpPr>
          <p:nvPr>
            <p:ph type="body" sz="quarter" idx="13" hasCustomPrompt="1"/>
          </p:nvPr>
        </p:nvSpPr>
        <p:spPr>
          <a:xfrm>
            <a:off x="425737" y="1827651"/>
            <a:ext cx="3816000" cy="1371708"/>
          </a:xfrm>
          <a:prstGeom prst="rect">
            <a:avLst/>
          </a:prstGeom>
        </p:spPr>
        <p:txBody>
          <a:bodyPr wrap="square" lIns="0" tIns="0" rIns="0" bIns="0">
            <a:noAutofit/>
          </a:bodyPr>
          <a:lstStyle>
            <a:lvl1pPr marL="0" indent="0">
              <a:buNone/>
              <a:defRPr sz="1400" baseline="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here</a:t>
            </a:r>
          </a:p>
        </p:txBody>
      </p:sp>
      <p:sp>
        <p:nvSpPr>
          <p:cNvPr id="7" name="Text Placeholder 9"/>
          <p:cNvSpPr>
            <a:spLocks noGrp="1"/>
          </p:cNvSpPr>
          <p:nvPr>
            <p:ph type="body" sz="quarter" idx="15" hasCustomPrompt="1"/>
          </p:nvPr>
        </p:nvSpPr>
        <p:spPr>
          <a:xfrm>
            <a:off x="425737" y="1041755"/>
            <a:ext cx="8039178" cy="276999"/>
          </a:xfrm>
          <a:prstGeom prst="rect">
            <a:avLst/>
          </a:prstGeom>
        </p:spPr>
        <p:txBody>
          <a:bodyPr wrap="square" lIns="0" tIns="0" rIns="0" bIns="0">
            <a:spAutoFit/>
          </a:bodyPr>
          <a:lstStyle>
            <a:lvl1pPr marL="0" indent="0">
              <a:buNone/>
              <a:defRPr sz="2000" baseline="0">
                <a:solidFill>
                  <a:schemeClr val="tx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Paragraph here</a:t>
            </a:r>
          </a:p>
        </p:txBody>
      </p:sp>
      <p:sp>
        <p:nvSpPr>
          <p:cNvPr id="9" name="Text Placeholder 14"/>
          <p:cNvSpPr>
            <a:spLocks noGrp="1"/>
          </p:cNvSpPr>
          <p:nvPr>
            <p:ph type="body" sz="quarter" idx="16" hasCustomPrompt="1"/>
          </p:nvPr>
        </p:nvSpPr>
        <p:spPr>
          <a:xfrm>
            <a:off x="4729087" y="1827651"/>
            <a:ext cx="3816000" cy="1371708"/>
          </a:xfrm>
          <a:prstGeom prst="rect">
            <a:avLst/>
          </a:prstGeom>
        </p:spPr>
        <p:txBody>
          <a:bodyPr wrap="square" lIns="0" tIns="0" rIns="0" bIns="0">
            <a:noAutofit/>
          </a:bodyPr>
          <a:lstStyle>
            <a:lvl1pPr marL="0" indent="0">
              <a:buNone/>
              <a:defRPr sz="1400" baseline="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continues here</a:t>
            </a:r>
          </a:p>
        </p:txBody>
      </p:sp>
      <p:pic>
        <p:nvPicPr>
          <p:cNvPr id="12" name="Picture 11">
            <a:extLst>
              <a:ext uri="{FF2B5EF4-FFF2-40B4-BE49-F238E27FC236}">
                <a16:creationId xmlns:a16="http://schemas.microsoft.com/office/drawing/2014/main" id="{217782AB-658A-044F-9681-F7B0EBB260BF}"/>
              </a:ext>
            </a:extLst>
          </p:cNvPr>
          <p:cNvPicPr>
            <a:picLocks noChangeAspect="1"/>
          </p:cNvPicPr>
          <p:nvPr userDrawn="1"/>
        </p:nvPicPr>
        <p:blipFill>
          <a:blip r:embed="rId4"/>
          <a:stretch>
            <a:fillRect/>
          </a:stretch>
        </p:blipFill>
        <p:spPr>
          <a:xfrm>
            <a:off x="7396363" y="4163122"/>
            <a:ext cx="1747637" cy="1092273"/>
          </a:xfrm>
          <a:prstGeom prst="rect">
            <a:avLst/>
          </a:prstGeom>
          <a:noFill/>
        </p:spPr>
      </p:pic>
    </p:spTree>
    <p:extLst>
      <p:ext uri="{BB962C8B-B14F-4D97-AF65-F5344CB8AC3E}">
        <p14:creationId xmlns:p14="http://schemas.microsoft.com/office/powerpoint/2010/main" val="946509954"/>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 full page">
    <p:spTree>
      <p:nvGrpSpPr>
        <p:cNvPr id="1" name=""/>
        <p:cNvGrpSpPr/>
        <p:nvPr/>
      </p:nvGrpSpPr>
      <p:grpSpPr>
        <a:xfrm>
          <a:off x="0" y="0"/>
          <a:ext cx="0" cy="0"/>
          <a:chOff x="0" y="0"/>
          <a:chExt cx="0" cy="0"/>
        </a:xfrm>
      </p:grpSpPr>
      <p:sp>
        <p:nvSpPr>
          <p:cNvPr id="7" name="Picture Placeholder 6"/>
          <p:cNvSpPr>
            <a:spLocks noGrp="1"/>
          </p:cNvSpPr>
          <p:nvPr>
            <p:ph type="pic" sz="quarter" idx="12" hasCustomPrompt="1"/>
          </p:nvPr>
        </p:nvSpPr>
        <p:spPr>
          <a:xfrm>
            <a:off x="0" y="0"/>
            <a:ext cx="9144000" cy="5143500"/>
          </a:xfrm>
          <a:prstGeom prst="rect">
            <a:avLst/>
          </a:prstGeom>
        </p:spPr>
        <p:txBody>
          <a:bodyPr anchor="ctr" anchorCtr="0"/>
          <a:lstStyle>
            <a:lvl1pPr marL="0" indent="0" algn="ctr">
              <a:buNone/>
              <a:defRPr sz="1400"/>
            </a:lvl1pPr>
          </a:lstStyle>
          <a:p>
            <a:r>
              <a:rPr lang="en-US"/>
              <a:t>Insert image</a:t>
            </a:r>
          </a:p>
        </p:txBody>
      </p:sp>
    </p:spTree>
    <p:extLst>
      <p:ext uri="{BB962C8B-B14F-4D97-AF65-F5344CB8AC3E}">
        <p14:creationId xmlns:p14="http://schemas.microsoft.com/office/powerpoint/2010/main" val="375206688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03882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 Subtitle 1">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38051" cy="6858000"/>
          </a:xfrm>
          <a:prstGeom prst="rect">
            <a:avLst/>
          </a:prstGeom>
        </p:spPr>
      </p:pic>
      <p:sp>
        <p:nvSpPr>
          <p:cNvPr id="5" name="Text Placeholder 9"/>
          <p:cNvSpPr txBox="1">
            <a:spLocks/>
          </p:cNvSpPr>
          <p:nvPr userDrawn="1"/>
        </p:nvSpPr>
        <p:spPr>
          <a:xfrm>
            <a:off x="396000" y="1582201"/>
            <a:ext cx="8039178" cy="151323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sz="75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pPr>
            <a:r>
              <a:rPr lang="en-US" sz="5000" b="1"/>
              <a:t>PowerPoint</a:t>
            </a:r>
          </a:p>
          <a:p>
            <a:pPr>
              <a:lnSpc>
                <a:spcPct val="90000"/>
              </a:lnSpc>
            </a:pPr>
            <a:r>
              <a:rPr lang="en-US" sz="5000" b="1"/>
              <a:t>Presentation title here</a:t>
            </a:r>
          </a:p>
        </p:txBody>
      </p:sp>
      <p:sp>
        <p:nvSpPr>
          <p:cNvPr id="6" name="Text Placeholder 14"/>
          <p:cNvSpPr txBox="1">
            <a:spLocks/>
          </p:cNvSpPr>
          <p:nvPr userDrawn="1"/>
        </p:nvSpPr>
        <p:spPr>
          <a:xfrm>
            <a:off x="396000" y="3095436"/>
            <a:ext cx="7463806" cy="1057188"/>
          </a:xfrm>
          <a:prstGeom prst="rect">
            <a:avLst/>
          </a:prstGeom>
        </p:spPr>
        <p:txBody>
          <a:bodyPr wrap="square" lIns="0" tIns="0" rIns="0" bIns="0">
            <a:noAutofit/>
          </a:bodyPr>
          <a:lstStyle>
            <a:lvl1pPr marL="0" indent="0" algn="l" defTabSz="914400" rtl="0" eaLnBrk="1" latinLnBrk="0" hangingPunct="1">
              <a:lnSpc>
                <a:spcPct val="90000"/>
              </a:lnSpc>
              <a:spcBef>
                <a:spcPts val="1000"/>
              </a:spcBef>
              <a:buFont typeface="Arial"/>
              <a:buNone/>
              <a:defRPr sz="20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Subtitle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32656" y="3533685"/>
            <a:ext cx="2654300" cy="1701800"/>
          </a:xfrm>
          <a:prstGeom prst="rect">
            <a:avLst/>
          </a:prstGeom>
        </p:spPr>
      </p:pic>
    </p:spTree>
    <p:extLst>
      <p:ext uri="{BB962C8B-B14F-4D97-AF65-F5344CB8AC3E}">
        <p14:creationId xmlns:p14="http://schemas.microsoft.com/office/powerpoint/2010/main" val="547101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Subtitle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4957131"/>
            <a:ext cx="3086100" cy="105007"/>
          </a:xfrm>
          <a:prstGeom prst="rect">
            <a:avLst/>
          </a:prstGeom>
        </p:spPr>
        <p:txBody>
          <a:bodyPr/>
          <a:lstStyle/>
          <a:p>
            <a:r>
              <a:rPr lang="en-US"/>
              <a:t>Name of presentation - Section name</a:t>
            </a:r>
          </a:p>
        </p:txBody>
      </p:sp>
      <p:sp>
        <p:nvSpPr>
          <p:cNvPr id="6" name="Slide Number Placeholder 5"/>
          <p:cNvSpPr>
            <a:spLocks noGrp="1"/>
          </p:cNvSpPr>
          <p:nvPr>
            <p:ph type="sldNum" sz="quarter" idx="12"/>
          </p:nvPr>
        </p:nvSpPr>
        <p:spPr/>
        <p:txBody>
          <a:bodyPr/>
          <a:lstStyle/>
          <a:p>
            <a:fld id="{F7B24607-C85B-5846-87EA-D4B27C225822}" type="slidenum">
              <a:rPr lang="en-US" smtClean="0"/>
              <a:t>‹#›</a:t>
            </a:fld>
            <a:endParaRPr lang="en-US"/>
          </a:p>
        </p:txBody>
      </p:sp>
      <p:sp>
        <p:nvSpPr>
          <p:cNvPr id="12" name="Text Placeholder 9"/>
          <p:cNvSpPr>
            <a:spLocks noGrp="1"/>
          </p:cNvSpPr>
          <p:nvPr>
            <p:ph type="body" sz="quarter" idx="10" hasCustomPrompt="1"/>
          </p:nvPr>
        </p:nvSpPr>
        <p:spPr>
          <a:xfrm>
            <a:off x="396000" y="1751625"/>
            <a:ext cx="8039178" cy="1038746"/>
          </a:xfrm>
          <a:prstGeom prst="rect">
            <a:avLst/>
          </a:prstGeom>
        </p:spPr>
        <p:txBody>
          <a:bodyPr wrap="square" lIns="0" tIns="0" rIns="0" bIns="0">
            <a:spAutoFit/>
          </a:bodyPr>
          <a:lstStyle>
            <a:lvl1pPr marL="0" indent="0">
              <a:buNone/>
              <a:defRPr sz="7500" baseline="0">
                <a:solidFill>
                  <a:schemeClr val="bg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Master title here</a:t>
            </a:r>
          </a:p>
        </p:txBody>
      </p:sp>
      <p:sp>
        <p:nvSpPr>
          <p:cNvPr id="13" name="Text Placeholder 14"/>
          <p:cNvSpPr>
            <a:spLocks noGrp="1"/>
          </p:cNvSpPr>
          <p:nvPr>
            <p:ph type="body" sz="quarter" idx="13" hasCustomPrompt="1"/>
          </p:nvPr>
        </p:nvSpPr>
        <p:spPr>
          <a:xfrm>
            <a:off x="396000" y="2790371"/>
            <a:ext cx="7463806" cy="1057188"/>
          </a:xfrm>
          <a:prstGeom prst="rect">
            <a:avLst/>
          </a:prstGeom>
        </p:spPr>
        <p:txBody>
          <a:bodyPr wrap="square" lIns="0" tIns="0" rIns="0" bIns="0">
            <a:noAutofit/>
          </a:bodyPr>
          <a:lstStyle>
            <a:lvl1pPr marL="0" indent="0">
              <a:buNone/>
              <a:defRPr sz="20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here</a:t>
            </a:r>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4500"/>
            <a:ext cx="9138051" cy="6858000"/>
          </a:xfrm>
          <a:prstGeom prst="rect">
            <a:avLst/>
          </a:prstGeom>
        </p:spPr>
      </p:pic>
    </p:spTree>
    <p:extLst>
      <p:ext uri="{BB962C8B-B14F-4D97-AF65-F5344CB8AC3E}">
        <p14:creationId xmlns:p14="http://schemas.microsoft.com/office/powerpoint/2010/main" val="207148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l-Violet-partner-logos fibionacci">
    <p:bg>
      <p:bgPr>
        <a:gradFill>
          <a:gsLst>
            <a:gs pos="0">
              <a:srgbClr val="009CA6"/>
            </a:gs>
            <a:gs pos="99000">
              <a:srgbClr val="552D90"/>
            </a:gs>
          </a:gsLst>
          <a:lin ang="27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0AB46D-C3A2-C344-B890-2F4646B7BE48}"/>
              </a:ext>
            </a:extLst>
          </p:cNvPr>
          <p:cNvSpPr/>
          <p:nvPr userDrawn="1"/>
        </p:nvSpPr>
        <p:spPr>
          <a:xfrm>
            <a:off x="-4762" y="3424500"/>
            <a:ext cx="9144000" cy="17216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basketball, athletic game&#10;&#10;Description automatically generated">
            <a:extLst>
              <a:ext uri="{FF2B5EF4-FFF2-40B4-BE49-F238E27FC236}">
                <a16:creationId xmlns:a16="http://schemas.microsoft.com/office/drawing/2014/main" id="{3D1516A4-5C08-3E49-A334-A611E88741F3}"/>
              </a:ext>
            </a:extLst>
          </p:cNvPr>
          <p:cNvPicPr>
            <a:picLocks noChangeAspect="1"/>
          </p:cNvPicPr>
          <p:nvPr userDrawn="1"/>
        </p:nvPicPr>
        <p:blipFill rotWithShape="1">
          <a:blip r:embed="rId2" r:link="rId3">
            <a:alphaModFix amt="50000"/>
          </a:blip>
          <a:srcRect r="36703" b="20104"/>
          <a:stretch>
            <a:fillRect/>
          </a:stretch>
        </p:blipFill>
        <p:spPr>
          <a:xfrm>
            <a:off x="4362629" y="213905"/>
            <a:ext cx="4781372" cy="4929595"/>
          </a:xfrm>
          <a:prstGeom prst="rect">
            <a:avLst/>
          </a:prstGeom>
          <a:effectLst/>
        </p:spPr>
      </p:pic>
      <p:sp>
        <p:nvSpPr>
          <p:cNvPr id="12" name="Title 1">
            <a:extLst>
              <a:ext uri="{FF2B5EF4-FFF2-40B4-BE49-F238E27FC236}">
                <a16:creationId xmlns:a16="http://schemas.microsoft.com/office/drawing/2014/main" id="{FC1F5623-61F4-A94C-88EB-166CE73D7233}"/>
              </a:ext>
            </a:extLst>
          </p:cNvPr>
          <p:cNvSpPr>
            <a:spLocks noGrp="1"/>
          </p:cNvSpPr>
          <p:nvPr>
            <p:ph type="title" hasCustomPrompt="1"/>
          </p:nvPr>
        </p:nvSpPr>
        <p:spPr>
          <a:xfrm>
            <a:off x="628650" y="1189785"/>
            <a:ext cx="7881938" cy="994172"/>
          </a:xfrm>
        </p:spPr>
        <p:txBody>
          <a:bodyPr/>
          <a:lstStyle>
            <a:lvl1pPr>
              <a:defRPr>
                <a:solidFill>
                  <a:schemeClr val="bg1"/>
                </a:solidFill>
              </a:defRPr>
            </a:lvl1pPr>
          </a:lstStyle>
          <a:p>
            <a:r>
              <a:rPr lang="en-US"/>
              <a:t>Partner logo slide</a:t>
            </a:r>
          </a:p>
        </p:txBody>
      </p:sp>
      <p:pic>
        <p:nvPicPr>
          <p:cNvPr id="13" name="Picture 12">
            <a:extLst>
              <a:ext uri="{FF2B5EF4-FFF2-40B4-BE49-F238E27FC236}">
                <a16:creationId xmlns:a16="http://schemas.microsoft.com/office/drawing/2014/main" id="{9F5C9CE7-CFC7-AE4F-A0C5-64488457ED8F}"/>
              </a:ext>
            </a:extLst>
          </p:cNvPr>
          <p:cNvPicPr>
            <a:picLocks noChangeAspect="1"/>
          </p:cNvPicPr>
          <p:nvPr userDrawn="1"/>
        </p:nvPicPr>
        <p:blipFill>
          <a:blip r:embed="rId4" r:link="rId5"/>
          <a:stretch>
            <a:fillRect/>
          </a:stretch>
        </p:blipFill>
        <p:spPr>
          <a:xfrm>
            <a:off x="651526" y="204760"/>
            <a:ext cx="1527408" cy="729508"/>
          </a:xfrm>
          <a:prstGeom prst="rect">
            <a:avLst/>
          </a:prstGeom>
        </p:spPr>
      </p:pic>
      <p:sp>
        <p:nvSpPr>
          <p:cNvPr id="8" name="Text Placeholder 2">
            <a:extLst>
              <a:ext uri="{FF2B5EF4-FFF2-40B4-BE49-F238E27FC236}">
                <a16:creationId xmlns:a16="http://schemas.microsoft.com/office/drawing/2014/main" id="{8EBC9220-4E2C-A147-8CB0-27F05594D91E}"/>
              </a:ext>
            </a:extLst>
          </p:cNvPr>
          <p:cNvSpPr>
            <a:spLocks noGrp="1"/>
          </p:cNvSpPr>
          <p:nvPr>
            <p:ph type="body" idx="1" hasCustomPrompt="1"/>
          </p:nvPr>
        </p:nvSpPr>
        <p:spPr>
          <a:xfrm>
            <a:off x="623888" y="2288819"/>
            <a:ext cx="7886700" cy="67072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Text here</a:t>
            </a:r>
          </a:p>
        </p:txBody>
      </p:sp>
      <p:sp>
        <p:nvSpPr>
          <p:cNvPr id="9" name="Text Placeholder 2">
            <a:extLst>
              <a:ext uri="{FF2B5EF4-FFF2-40B4-BE49-F238E27FC236}">
                <a16:creationId xmlns:a16="http://schemas.microsoft.com/office/drawing/2014/main" id="{77480218-B702-9B4D-94AA-8BD0676512F6}"/>
              </a:ext>
            </a:extLst>
          </p:cNvPr>
          <p:cNvSpPr>
            <a:spLocks noGrp="1"/>
          </p:cNvSpPr>
          <p:nvPr>
            <p:ph type="body" idx="10" hasCustomPrompt="1"/>
          </p:nvPr>
        </p:nvSpPr>
        <p:spPr>
          <a:xfrm>
            <a:off x="623888" y="3024555"/>
            <a:ext cx="7886700" cy="334933"/>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Sponsored by:</a:t>
            </a:r>
          </a:p>
        </p:txBody>
      </p:sp>
    </p:spTree>
    <p:extLst>
      <p:ext uri="{BB962C8B-B14F-4D97-AF65-F5344CB8AC3E}">
        <p14:creationId xmlns:p14="http://schemas.microsoft.com/office/powerpoint/2010/main" val="246663743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pter/ Devider 1">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4957131"/>
            <a:ext cx="3086100" cy="105007"/>
          </a:xfrm>
          <a:prstGeom prst="rect">
            <a:avLst/>
          </a:prstGeom>
        </p:spPr>
        <p:txBody>
          <a:bodyPr/>
          <a:lstStyle/>
          <a:p>
            <a:r>
              <a:rPr lang="en-US"/>
              <a:t>Name of presentation - Section name</a:t>
            </a:r>
          </a:p>
        </p:txBody>
      </p:sp>
      <p:sp>
        <p:nvSpPr>
          <p:cNvPr id="6" name="Slide Number Placeholder 5"/>
          <p:cNvSpPr>
            <a:spLocks noGrp="1"/>
          </p:cNvSpPr>
          <p:nvPr>
            <p:ph type="sldNum" sz="quarter" idx="12"/>
          </p:nvPr>
        </p:nvSpPr>
        <p:spPr/>
        <p:txBody>
          <a:bodyPr/>
          <a:lstStyle/>
          <a:p>
            <a:fld id="{F7B24607-C85B-5846-87EA-D4B27C225822}" type="slidenum">
              <a:rPr lang="en-US" smtClean="0"/>
              <a:t>‹#›</a:t>
            </a:fld>
            <a:endParaRPr lang="en-US"/>
          </a:p>
        </p:txBody>
      </p:sp>
      <p:sp>
        <p:nvSpPr>
          <p:cNvPr id="7" name="Text Placeholder 9"/>
          <p:cNvSpPr>
            <a:spLocks noGrp="1"/>
          </p:cNvSpPr>
          <p:nvPr>
            <p:ph type="body" sz="quarter" idx="10" hasCustomPrompt="1"/>
          </p:nvPr>
        </p:nvSpPr>
        <p:spPr>
          <a:xfrm>
            <a:off x="396000" y="1954800"/>
            <a:ext cx="8039178" cy="1038746"/>
          </a:xfrm>
          <a:prstGeom prst="rect">
            <a:avLst/>
          </a:prstGeom>
        </p:spPr>
        <p:txBody>
          <a:bodyPr wrap="square" lIns="0" tIns="0" rIns="0" bIns="0">
            <a:spAutoFit/>
          </a:bodyPr>
          <a:lstStyle>
            <a:lvl1pPr marL="0" indent="0">
              <a:buNone/>
              <a:defRPr sz="7500" baseline="0">
                <a:solidFill>
                  <a:schemeClr val="bg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Divider page</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14500"/>
            <a:ext cx="9138051" cy="6858000"/>
          </a:xfrm>
          <a:prstGeom prst="rect">
            <a:avLst/>
          </a:prstGeom>
        </p:spPr>
      </p:pic>
    </p:spTree>
    <p:extLst>
      <p:ext uri="{BB962C8B-B14F-4D97-AF65-F5344CB8AC3E}">
        <p14:creationId xmlns:p14="http://schemas.microsoft.com/office/powerpoint/2010/main" val="3559303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Devider 2">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028950" y="4957131"/>
            <a:ext cx="3086100" cy="105007"/>
          </a:xfrm>
          <a:prstGeom prst="rect">
            <a:avLst/>
          </a:prstGeom>
        </p:spPr>
        <p:txBody>
          <a:bodyPr/>
          <a:lstStyle/>
          <a:p>
            <a:r>
              <a:rPr lang="en-US"/>
              <a:t>Name of presentation - Section name</a:t>
            </a:r>
          </a:p>
        </p:txBody>
      </p:sp>
      <p:sp>
        <p:nvSpPr>
          <p:cNvPr id="6" name="Slide Number Placeholder 5"/>
          <p:cNvSpPr>
            <a:spLocks noGrp="1"/>
          </p:cNvSpPr>
          <p:nvPr>
            <p:ph type="sldNum" sz="quarter" idx="12"/>
          </p:nvPr>
        </p:nvSpPr>
        <p:spPr/>
        <p:txBody>
          <a:bodyPr/>
          <a:lstStyle/>
          <a:p>
            <a:fld id="{F7B24607-C85B-5846-87EA-D4B27C225822}" type="slidenum">
              <a:rPr lang="en-US" smtClean="0"/>
              <a:t>‹#›</a:t>
            </a:fld>
            <a:endParaRPr lang="en-US"/>
          </a:p>
        </p:txBody>
      </p:sp>
      <p:sp>
        <p:nvSpPr>
          <p:cNvPr id="7" name="Text Placeholder 9"/>
          <p:cNvSpPr>
            <a:spLocks noGrp="1"/>
          </p:cNvSpPr>
          <p:nvPr>
            <p:ph type="body" sz="quarter" idx="10" hasCustomPrompt="1"/>
          </p:nvPr>
        </p:nvSpPr>
        <p:spPr>
          <a:xfrm>
            <a:off x="396000" y="1954800"/>
            <a:ext cx="8039178" cy="1038746"/>
          </a:xfrm>
          <a:prstGeom prst="rect">
            <a:avLst/>
          </a:prstGeom>
        </p:spPr>
        <p:txBody>
          <a:bodyPr wrap="square" lIns="0" tIns="0" rIns="0" bIns="0">
            <a:spAutoFit/>
          </a:bodyPr>
          <a:lstStyle>
            <a:lvl1pPr marL="0" indent="0">
              <a:buNone/>
              <a:defRPr sz="7500" baseline="0">
                <a:solidFill>
                  <a:schemeClr val="bg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Divider page</a:t>
            </a: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4185" y="-1474200"/>
            <a:ext cx="9142513" cy="6858000"/>
          </a:xfrm>
          <a:prstGeom prst="rect">
            <a:avLst/>
          </a:prstGeom>
        </p:spPr>
      </p:pic>
    </p:spTree>
    <p:extLst>
      <p:ext uri="{BB962C8B-B14F-4D97-AF65-F5344CB8AC3E}">
        <p14:creationId xmlns:p14="http://schemas.microsoft.com/office/powerpoint/2010/main" val="42247890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Title + Subtitle 1">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38051" cy="5143500"/>
          </a:xfrm>
          <a:prstGeom prst="rect">
            <a:avLst/>
          </a:prstGeom>
        </p:spPr>
      </p:pic>
      <p:sp>
        <p:nvSpPr>
          <p:cNvPr id="5" name="Text Placeholder 9"/>
          <p:cNvSpPr txBox="1">
            <a:spLocks/>
          </p:cNvSpPr>
          <p:nvPr userDrawn="1"/>
        </p:nvSpPr>
        <p:spPr>
          <a:xfrm>
            <a:off x="396000" y="1582201"/>
            <a:ext cx="8039178" cy="1513235"/>
          </a:xfrm>
          <a:prstGeom prst="rect">
            <a:avLst/>
          </a:prstGeom>
        </p:spPr>
        <p:txBody>
          <a:bodyPr wrap="square" lIns="0" tIns="0" rIns="0" bIns="0">
            <a:spAutoFit/>
          </a:bodyPr>
          <a:lstStyle>
            <a:lvl1pPr marL="0" indent="0" algn="l" defTabSz="914400" rtl="0" eaLnBrk="1" latinLnBrk="0" hangingPunct="1">
              <a:lnSpc>
                <a:spcPct val="90000"/>
              </a:lnSpc>
              <a:spcBef>
                <a:spcPts val="1000"/>
              </a:spcBef>
              <a:buFont typeface="Arial"/>
              <a:buNone/>
              <a:defRPr sz="75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50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90000"/>
              </a:lnSpc>
            </a:pPr>
            <a:r>
              <a:rPr lang="en-US" sz="5000" b="1"/>
              <a:t>PowerPoint</a:t>
            </a:r>
          </a:p>
          <a:p>
            <a:pPr>
              <a:lnSpc>
                <a:spcPct val="90000"/>
              </a:lnSpc>
            </a:pPr>
            <a:r>
              <a:rPr lang="en-US" sz="5000" b="1"/>
              <a:t>Presentation title here</a:t>
            </a:r>
          </a:p>
        </p:txBody>
      </p:sp>
      <p:sp>
        <p:nvSpPr>
          <p:cNvPr id="6" name="Text Placeholder 14"/>
          <p:cNvSpPr txBox="1">
            <a:spLocks/>
          </p:cNvSpPr>
          <p:nvPr userDrawn="1"/>
        </p:nvSpPr>
        <p:spPr>
          <a:xfrm>
            <a:off x="396000" y="2835000"/>
            <a:ext cx="7463806" cy="1057188"/>
          </a:xfrm>
          <a:prstGeom prst="rect">
            <a:avLst/>
          </a:prstGeom>
        </p:spPr>
        <p:txBody>
          <a:bodyPr wrap="square" lIns="0" tIns="0" rIns="0" bIns="0">
            <a:noAutofit/>
          </a:bodyPr>
          <a:lstStyle>
            <a:lvl1pPr marL="0" indent="0" algn="l" defTabSz="914400" rtl="0" eaLnBrk="1" latinLnBrk="0" hangingPunct="1">
              <a:lnSpc>
                <a:spcPct val="90000"/>
              </a:lnSpc>
              <a:spcBef>
                <a:spcPts val="1000"/>
              </a:spcBef>
              <a:buFont typeface="Arial"/>
              <a:buNone/>
              <a:defRPr sz="2000"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a:t>Subtitle here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519196" y="3971050"/>
            <a:ext cx="2654300" cy="1276350"/>
          </a:xfrm>
          <a:prstGeom prst="rect">
            <a:avLst/>
          </a:prstGeom>
        </p:spPr>
      </p:pic>
    </p:spTree>
    <p:extLst>
      <p:ext uri="{BB962C8B-B14F-4D97-AF65-F5344CB8AC3E}">
        <p14:creationId xmlns:p14="http://schemas.microsoft.com/office/powerpoint/2010/main" val="2597427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 Subtitle 2">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950" y="0"/>
            <a:ext cx="9138051" cy="5143500"/>
          </a:xfrm>
          <a:prstGeom prst="rect">
            <a:avLst/>
          </a:prstGeom>
        </p:spPr>
      </p:pic>
      <p:sp>
        <p:nvSpPr>
          <p:cNvPr id="5" name="Footer Placeholder 4"/>
          <p:cNvSpPr>
            <a:spLocks noGrp="1"/>
          </p:cNvSpPr>
          <p:nvPr>
            <p:ph type="ftr" sz="quarter" idx="11"/>
          </p:nvPr>
        </p:nvSpPr>
        <p:spPr>
          <a:xfrm>
            <a:off x="3028950" y="4957131"/>
            <a:ext cx="3086100" cy="105007"/>
          </a:xfrm>
          <a:prstGeom prst="rect">
            <a:avLst/>
          </a:prstGeom>
        </p:spPr>
        <p:txBody>
          <a:bodyPr/>
          <a:lstStyle/>
          <a:p>
            <a:r>
              <a:rPr lang="en-US"/>
              <a:t>Name of presentation - Section name</a:t>
            </a:r>
          </a:p>
        </p:txBody>
      </p:sp>
      <p:sp>
        <p:nvSpPr>
          <p:cNvPr id="6" name="Slide Number Placeholder 5"/>
          <p:cNvSpPr>
            <a:spLocks noGrp="1"/>
          </p:cNvSpPr>
          <p:nvPr>
            <p:ph type="sldNum" sz="quarter" idx="12"/>
          </p:nvPr>
        </p:nvSpPr>
        <p:spPr/>
        <p:txBody>
          <a:bodyPr/>
          <a:lstStyle/>
          <a:p>
            <a:fld id="{F7B24607-C85B-5846-87EA-D4B27C225822}" type="slidenum">
              <a:rPr lang="en-US" smtClean="0"/>
              <a:t>‹#›</a:t>
            </a:fld>
            <a:endParaRPr lang="en-US"/>
          </a:p>
        </p:txBody>
      </p:sp>
      <p:sp>
        <p:nvSpPr>
          <p:cNvPr id="12" name="Text Placeholder 9"/>
          <p:cNvSpPr>
            <a:spLocks noGrp="1"/>
          </p:cNvSpPr>
          <p:nvPr>
            <p:ph type="body" sz="quarter" idx="10" hasCustomPrompt="1"/>
          </p:nvPr>
        </p:nvSpPr>
        <p:spPr>
          <a:xfrm>
            <a:off x="396000" y="1751625"/>
            <a:ext cx="8039178" cy="1038746"/>
          </a:xfrm>
          <a:prstGeom prst="rect">
            <a:avLst/>
          </a:prstGeom>
        </p:spPr>
        <p:txBody>
          <a:bodyPr wrap="square" lIns="0" tIns="0" rIns="0" bIns="0">
            <a:spAutoFit/>
          </a:bodyPr>
          <a:lstStyle>
            <a:lvl1pPr marL="0" indent="0">
              <a:buNone/>
              <a:defRPr sz="7500" baseline="0">
                <a:solidFill>
                  <a:schemeClr val="bg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Master title here</a:t>
            </a:r>
          </a:p>
        </p:txBody>
      </p:sp>
      <p:sp>
        <p:nvSpPr>
          <p:cNvPr id="13" name="Text Placeholder 14"/>
          <p:cNvSpPr>
            <a:spLocks noGrp="1"/>
          </p:cNvSpPr>
          <p:nvPr>
            <p:ph type="body" sz="quarter" idx="13" hasCustomPrompt="1"/>
          </p:nvPr>
        </p:nvSpPr>
        <p:spPr>
          <a:xfrm>
            <a:off x="396000" y="2568475"/>
            <a:ext cx="7463806" cy="1057188"/>
          </a:xfrm>
          <a:prstGeom prst="rect">
            <a:avLst/>
          </a:prstGeom>
        </p:spPr>
        <p:txBody>
          <a:bodyPr wrap="square" lIns="0" tIns="0" rIns="0" bIns="0">
            <a:noAutofit/>
          </a:bodyPr>
          <a:lstStyle>
            <a:lvl1pPr marL="0" indent="0">
              <a:buNone/>
              <a:defRPr sz="2000" baseline="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Subtitle here</a:t>
            </a:r>
          </a:p>
        </p:txBody>
      </p:sp>
    </p:spTree>
    <p:extLst>
      <p:ext uri="{BB962C8B-B14F-4D97-AF65-F5344CB8AC3E}">
        <p14:creationId xmlns:p14="http://schemas.microsoft.com/office/powerpoint/2010/main" val="18357198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Chapter/ Devider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62110"/>
            <a:ext cx="9138051" cy="5143500"/>
          </a:xfrm>
          <a:prstGeom prst="rect">
            <a:avLst/>
          </a:prstGeom>
        </p:spPr>
      </p:pic>
      <p:sp>
        <p:nvSpPr>
          <p:cNvPr id="5" name="Footer Placeholder 4"/>
          <p:cNvSpPr>
            <a:spLocks noGrp="1"/>
          </p:cNvSpPr>
          <p:nvPr>
            <p:ph type="ftr" sz="quarter" idx="11"/>
          </p:nvPr>
        </p:nvSpPr>
        <p:spPr>
          <a:xfrm>
            <a:off x="3028950" y="4957131"/>
            <a:ext cx="3086100" cy="105007"/>
          </a:xfrm>
          <a:prstGeom prst="rect">
            <a:avLst/>
          </a:prstGeom>
        </p:spPr>
        <p:txBody>
          <a:bodyPr/>
          <a:lstStyle/>
          <a:p>
            <a:r>
              <a:rPr lang="en-US"/>
              <a:t>Name of presentation - Section name</a:t>
            </a:r>
          </a:p>
        </p:txBody>
      </p:sp>
      <p:sp>
        <p:nvSpPr>
          <p:cNvPr id="6" name="Slide Number Placeholder 5"/>
          <p:cNvSpPr>
            <a:spLocks noGrp="1"/>
          </p:cNvSpPr>
          <p:nvPr>
            <p:ph type="sldNum" sz="quarter" idx="12"/>
          </p:nvPr>
        </p:nvSpPr>
        <p:spPr/>
        <p:txBody>
          <a:bodyPr/>
          <a:lstStyle/>
          <a:p>
            <a:fld id="{F7B24607-C85B-5846-87EA-D4B27C225822}" type="slidenum">
              <a:rPr lang="en-US" smtClean="0"/>
              <a:t>‹#›</a:t>
            </a:fld>
            <a:endParaRPr lang="en-US"/>
          </a:p>
        </p:txBody>
      </p:sp>
      <p:sp>
        <p:nvSpPr>
          <p:cNvPr id="7" name="Text Placeholder 9"/>
          <p:cNvSpPr>
            <a:spLocks noGrp="1"/>
          </p:cNvSpPr>
          <p:nvPr>
            <p:ph type="body" sz="quarter" idx="10" hasCustomPrompt="1"/>
          </p:nvPr>
        </p:nvSpPr>
        <p:spPr>
          <a:xfrm>
            <a:off x="396000" y="1954800"/>
            <a:ext cx="8039178" cy="1038746"/>
          </a:xfrm>
          <a:prstGeom prst="rect">
            <a:avLst/>
          </a:prstGeom>
        </p:spPr>
        <p:txBody>
          <a:bodyPr wrap="square" lIns="0" tIns="0" rIns="0" bIns="0">
            <a:spAutoFit/>
          </a:bodyPr>
          <a:lstStyle>
            <a:lvl1pPr marL="0" indent="0">
              <a:buNone/>
              <a:defRPr sz="7500" baseline="0">
                <a:solidFill>
                  <a:schemeClr val="bg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Divider page</a:t>
            </a:r>
          </a:p>
        </p:txBody>
      </p:sp>
    </p:spTree>
    <p:extLst>
      <p:ext uri="{BB962C8B-B14F-4D97-AF65-F5344CB8AC3E}">
        <p14:creationId xmlns:p14="http://schemas.microsoft.com/office/powerpoint/2010/main" val="3456351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 body">
    <p:bg>
      <p:bgRef idx="1001">
        <a:schemeClr val="bg1"/>
      </p:bgRef>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96000" y="497059"/>
            <a:ext cx="8039178" cy="415498"/>
          </a:xfrm>
          <a:prstGeom prst="rect">
            <a:avLst/>
          </a:prstGeom>
        </p:spPr>
        <p:txBody>
          <a:bodyPr wrap="square" lIns="0" tIns="0" rIns="0" bIns="0">
            <a:spAutoFit/>
          </a:bodyPr>
          <a:lstStyle>
            <a:lvl1pPr marL="0" indent="0">
              <a:buNone/>
              <a:defRPr sz="3000" baseline="0">
                <a:solidFill>
                  <a:schemeClr val="tx1"/>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H1 Master title here</a:t>
            </a:r>
          </a:p>
        </p:txBody>
      </p:sp>
      <p:sp>
        <p:nvSpPr>
          <p:cNvPr id="12" name="Footer Placeholder 11"/>
          <p:cNvSpPr>
            <a:spLocks noGrp="1"/>
          </p:cNvSpPr>
          <p:nvPr>
            <p:ph type="ftr" sz="quarter" idx="11"/>
          </p:nvPr>
        </p:nvSpPr>
        <p:spPr/>
        <p:txBody>
          <a:bodyPr/>
          <a:lstStyle/>
          <a:p>
            <a:r>
              <a:rPr lang="en-US">
                <a:solidFill>
                  <a:schemeClr val="bg2">
                    <a:lumMod val="75000"/>
                  </a:schemeClr>
                </a:solidFill>
                <a:ea typeface="Arial" charset="0"/>
                <a:cs typeface="Arial" charset="0"/>
              </a:rPr>
              <a:t>Name of presentation - Section name</a:t>
            </a:r>
            <a:endParaRPr lang="en-US"/>
          </a:p>
        </p:txBody>
      </p:sp>
      <p:sp>
        <p:nvSpPr>
          <p:cNvPr id="13" name="Slide Number Placeholder 12"/>
          <p:cNvSpPr>
            <a:spLocks noGrp="1"/>
          </p:cNvSpPr>
          <p:nvPr>
            <p:ph type="sldNum" sz="quarter" idx="12"/>
          </p:nvPr>
        </p:nvSpPr>
        <p:spPr/>
        <p:txBody>
          <a:bodyPr/>
          <a:lstStyle/>
          <a:p>
            <a:fld id="{626C2F7C-A7A0-0C42-A9C2-8CBFFE48C3C7}" type="slidenum">
              <a:rPr lang="en-US" smtClean="0"/>
              <a:pPr/>
              <a:t>‹#›</a:t>
            </a:fld>
            <a:endParaRPr lang="en-US"/>
          </a:p>
        </p:txBody>
      </p:sp>
      <p:sp>
        <p:nvSpPr>
          <p:cNvPr id="15" name="Text Placeholder 14"/>
          <p:cNvSpPr>
            <a:spLocks noGrp="1"/>
          </p:cNvSpPr>
          <p:nvPr>
            <p:ph type="body" sz="quarter" idx="13" hasCustomPrompt="1"/>
          </p:nvPr>
        </p:nvSpPr>
        <p:spPr>
          <a:xfrm>
            <a:off x="396000" y="1653349"/>
            <a:ext cx="3816000" cy="2730871"/>
          </a:xfrm>
          <a:prstGeom prst="rect">
            <a:avLst/>
          </a:prstGeom>
        </p:spPr>
        <p:txBody>
          <a:bodyPr wrap="square" lIns="0" tIns="0" rIns="0" bIns="0">
            <a:noAutofit/>
          </a:bodyPr>
          <a:lstStyle>
            <a:lvl1pPr marL="0" indent="0">
              <a:buNone/>
              <a:defRPr sz="1400" baseline="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 column 1</a:t>
            </a:r>
          </a:p>
        </p:txBody>
      </p:sp>
      <p:sp>
        <p:nvSpPr>
          <p:cNvPr id="7" name="Text Placeholder 9"/>
          <p:cNvSpPr>
            <a:spLocks noGrp="1"/>
          </p:cNvSpPr>
          <p:nvPr>
            <p:ph type="body" sz="quarter" idx="15" hasCustomPrompt="1"/>
          </p:nvPr>
        </p:nvSpPr>
        <p:spPr>
          <a:xfrm>
            <a:off x="396000" y="1144454"/>
            <a:ext cx="8039178" cy="276999"/>
          </a:xfrm>
          <a:prstGeom prst="rect">
            <a:avLst/>
          </a:prstGeom>
        </p:spPr>
        <p:txBody>
          <a:bodyPr wrap="square" lIns="0" tIns="0" rIns="0" bIns="0">
            <a:spAutoFit/>
          </a:bodyPr>
          <a:lstStyle>
            <a:lvl1pPr marL="0" indent="0">
              <a:buNone/>
              <a:defRPr sz="2000" baseline="0">
                <a:solidFill>
                  <a:schemeClr val="accent2"/>
                </a:solidFill>
              </a:defRPr>
            </a:lvl1pPr>
            <a:lvl2pPr>
              <a:defRPr sz="5000">
                <a:solidFill>
                  <a:schemeClr val="accent2"/>
                </a:solidFill>
              </a:defRPr>
            </a:lvl2pPr>
            <a:lvl3pPr>
              <a:defRPr sz="5000">
                <a:solidFill>
                  <a:schemeClr val="accent2"/>
                </a:solidFill>
              </a:defRPr>
            </a:lvl3pPr>
            <a:lvl4pPr>
              <a:defRPr sz="5000">
                <a:solidFill>
                  <a:schemeClr val="accent2"/>
                </a:solidFill>
              </a:defRPr>
            </a:lvl4pPr>
            <a:lvl5pPr>
              <a:defRPr sz="5000">
                <a:solidFill>
                  <a:schemeClr val="accent2"/>
                </a:solidFill>
              </a:defRPr>
            </a:lvl5pPr>
          </a:lstStyle>
          <a:p>
            <a:pPr lvl="0"/>
            <a:r>
              <a:rPr lang="en-US"/>
              <a:t>Sub heading/short para as required</a:t>
            </a:r>
          </a:p>
        </p:txBody>
      </p:sp>
      <p:sp>
        <p:nvSpPr>
          <p:cNvPr id="9" name="Text Placeholder 14"/>
          <p:cNvSpPr>
            <a:spLocks noGrp="1"/>
          </p:cNvSpPr>
          <p:nvPr>
            <p:ph type="body" sz="quarter" idx="16" hasCustomPrompt="1"/>
          </p:nvPr>
        </p:nvSpPr>
        <p:spPr>
          <a:xfrm>
            <a:off x="4549950" y="1668264"/>
            <a:ext cx="3816000" cy="2715956"/>
          </a:xfrm>
          <a:prstGeom prst="rect">
            <a:avLst/>
          </a:prstGeom>
        </p:spPr>
        <p:txBody>
          <a:bodyPr wrap="square" lIns="0" tIns="0" rIns="0" bIns="0">
            <a:noAutofit/>
          </a:bodyPr>
          <a:lstStyle>
            <a:lvl1pPr marL="0" indent="0">
              <a:buNone/>
              <a:defRPr sz="1400" baseline="0">
                <a:solidFill>
                  <a:schemeClr val="tx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Body text – column2</a:t>
            </a:r>
          </a:p>
        </p:txBody>
      </p:sp>
    </p:spTree>
    <p:extLst>
      <p:ext uri="{BB962C8B-B14F-4D97-AF65-F5344CB8AC3E}">
        <p14:creationId xmlns:p14="http://schemas.microsoft.com/office/powerpoint/2010/main" val="2870582159"/>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05F4919-5782-1445-8298-FECDB9887557}" type="datetime1">
              <a:rPr lang="en-GB" smtClean="0"/>
              <a:t>08/02/2021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D823A-D4EE-8643-87DE-8367EF122A97}" type="slidenum">
              <a:rPr lang="en-US" smtClean="0"/>
              <a:t>‹#›</a:t>
            </a:fld>
            <a:endParaRPr lang="en-US"/>
          </a:p>
        </p:txBody>
      </p:sp>
    </p:spTree>
    <p:extLst>
      <p:ext uri="{BB962C8B-B14F-4D97-AF65-F5344CB8AC3E}">
        <p14:creationId xmlns:p14="http://schemas.microsoft.com/office/powerpoint/2010/main" val="1954571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l-Violet-first slide-DNA">
    <p:bg>
      <p:bgPr>
        <a:gradFill>
          <a:gsLst>
            <a:gs pos="95000">
              <a:srgbClr val="552D90"/>
            </a:gs>
            <a:gs pos="36000">
              <a:srgbClr val="009CA6"/>
            </a:gs>
          </a:gsLst>
          <a:lin ang="0" scaled="1"/>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rotWithShape="1">
          <a:blip r:embed="rId2" r:link="rId3">
            <a:alphaModFix amt="40000"/>
          </a:blip>
          <a:srcRect/>
          <a:stretch>
            <a:fillRect/>
          </a:stretch>
        </p:blipFill>
        <p:spPr>
          <a:xfrm>
            <a:off x="1246603" y="-1307147"/>
            <a:ext cx="7897397" cy="6450647"/>
          </a:xfrm>
          <a:prstGeom prst="rect">
            <a:avLst/>
          </a:prstGeom>
        </p:spPr>
      </p:pic>
      <p:sp>
        <p:nvSpPr>
          <p:cNvPr id="9" name="Title 1">
            <a:extLst>
              <a:ext uri="{FF2B5EF4-FFF2-40B4-BE49-F238E27FC236}">
                <a16:creationId xmlns:a16="http://schemas.microsoft.com/office/drawing/2014/main" id="{E47F0F55-6231-6E4E-A1E1-D77C37D0B2BC}"/>
              </a:ext>
            </a:extLst>
          </p:cNvPr>
          <p:cNvSpPr>
            <a:spLocks noGrp="1"/>
          </p:cNvSpPr>
          <p:nvPr>
            <p:ph type="title" hasCustomPrompt="1"/>
          </p:nvPr>
        </p:nvSpPr>
        <p:spPr>
          <a:xfrm>
            <a:off x="623887" y="1461309"/>
            <a:ext cx="8224277" cy="1921941"/>
          </a:xfrm>
        </p:spPr>
        <p:txBody>
          <a:bodyPr anchor="ctr" anchorCtr="0"/>
          <a:lstStyle>
            <a:lvl1pPr>
              <a:defRPr sz="4500">
                <a:solidFill>
                  <a:schemeClr val="bg1"/>
                </a:solidFill>
              </a:defRPr>
            </a:lvl1pPr>
          </a:lstStyle>
          <a:p>
            <a:r>
              <a:rPr lang="en-US"/>
              <a:t>Optional First Slide</a:t>
            </a:r>
          </a:p>
        </p:txBody>
      </p:sp>
      <p:sp>
        <p:nvSpPr>
          <p:cNvPr id="10" name="Text Placeholder 2">
            <a:extLst>
              <a:ext uri="{FF2B5EF4-FFF2-40B4-BE49-F238E27FC236}">
                <a16:creationId xmlns:a16="http://schemas.microsoft.com/office/drawing/2014/main" id="{3F0F017E-1910-4F40-8B40-6508248C7478}"/>
              </a:ext>
            </a:extLst>
          </p:cNvPr>
          <p:cNvSpPr>
            <a:spLocks noGrp="1"/>
          </p:cNvSpPr>
          <p:nvPr>
            <p:ph type="body" idx="1" hasCustomPrompt="1"/>
          </p:nvPr>
        </p:nvSpPr>
        <p:spPr>
          <a:xfrm>
            <a:off x="623887" y="3457860"/>
            <a:ext cx="8260135" cy="1061938"/>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violet background</a:t>
            </a:r>
          </a:p>
        </p:txBody>
      </p:sp>
      <p:pic>
        <p:nvPicPr>
          <p:cNvPr id="11" name="Picture 10">
            <a:extLst>
              <a:ext uri="{FF2B5EF4-FFF2-40B4-BE49-F238E27FC236}">
                <a16:creationId xmlns:a16="http://schemas.microsoft.com/office/drawing/2014/main" id="{93264084-9241-4E48-90EC-ABCBF279DEC5}"/>
              </a:ext>
            </a:extLst>
          </p:cNvPr>
          <p:cNvPicPr>
            <a:picLocks noChangeAspect="1"/>
          </p:cNvPicPr>
          <p:nvPr userDrawn="1"/>
        </p:nvPicPr>
        <p:blipFill>
          <a:blip r:embed="rId4" r:link="rId5"/>
          <a:stretch>
            <a:fillRect/>
          </a:stretch>
        </p:blipFill>
        <p:spPr>
          <a:xfrm>
            <a:off x="525103" y="213905"/>
            <a:ext cx="2572515" cy="1228663"/>
          </a:xfrm>
          <a:prstGeom prst="rect">
            <a:avLst/>
          </a:prstGeom>
        </p:spPr>
      </p:pic>
      <p:sp>
        <p:nvSpPr>
          <p:cNvPr id="12" name="Content Placeholder 2">
            <a:extLst>
              <a:ext uri="{FF2B5EF4-FFF2-40B4-BE49-F238E27FC236}">
                <a16:creationId xmlns:a16="http://schemas.microsoft.com/office/drawing/2014/main" id="{2B67E3C5-0E61-E244-A3F1-7CCF9EFCED3C}"/>
              </a:ext>
            </a:extLst>
          </p:cNvPr>
          <p:cNvSpPr txBox="1">
            <a:spLocks/>
          </p:cNvSpPr>
          <p:nvPr userDrawn="1"/>
        </p:nvSpPr>
        <p:spPr>
          <a:xfrm>
            <a:off x="712401" y="4704953"/>
            <a:ext cx="3386860" cy="217775"/>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1" baseline="0">
                <a:solidFill>
                  <a:schemeClr val="bg1"/>
                </a:solidFill>
                <a:latin typeface="Arial" charset="0"/>
                <a:ea typeface="Arial" charset="0"/>
                <a:cs typeface="Arial" charset="0"/>
              </a:rPr>
              <a:t>UKGBC - Together for a better built environment</a:t>
            </a:r>
          </a:p>
        </p:txBody>
      </p:sp>
    </p:spTree>
    <p:extLst>
      <p:ext uri="{BB962C8B-B14F-4D97-AF65-F5344CB8AC3E}">
        <p14:creationId xmlns:p14="http://schemas.microsoft.com/office/powerpoint/2010/main" val="277453279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l-violet_second slide-DNA">
    <p:bg>
      <p:bgPr>
        <a:gradFill>
          <a:gsLst>
            <a:gs pos="100000">
              <a:srgbClr val="552D90"/>
            </a:gs>
            <a:gs pos="0">
              <a:srgbClr val="009CA6"/>
            </a:gs>
          </a:gsLst>
          <a:lin ang="0" scaled="1"/>
        </a:gradFill>
        <a:effectLst/>
      </p:bgPr>
    </p:bg>
    <p:spTree>
      <p:nvGrpSpPr>
        <p:cNvPr id="1" name=""/>
        <p:cNvGrpSpPr/>
        <p:nvPr/>
      </p:nvGrpSpPr>
      <p:grpSpPr>
        <a:xfrm>
          <a:off x="0" y="0"/>
          <a:ext cx="0" cy="0"/>
          <a:chOff x="0" y="0"/>
          <a:chExt cx="0" cy="0"/>
        </a:xfrm>
      </p:grpSpPr>
      <p:pic>
        <p:nvPicPr>
          <p:cNvPr id="8" name="Picture 7" descr="A close up of a microphone&#10;&#10;Description automatically generated">
            <a:extLst>
              <a:ext uri="{FF2B5EF4-FFF2-40B4-BE49-F238E27FC236}">
                <a16:creationId xmlns:a16="http://schemas.microsoft.com/office/drawing/2014/main" id="{43136A35-977D-6C43-A521-F2B9015FBA3C}"/>
              </a:ext>
            </a:extLst>
          </p:cNvPr>
          <p:cNvPicPr>
            <a:picLocks noChangeAspect="1"/>
          </p:cNvPicPr>
          <p:nvPr userDrawn="1"/>
        </p:nvPicPr>
        <p:blipFill rotWithShape="1">
          <a:blip r:embed="rId2" r:link="rId3">
            <a:alphaModFix amt="50000"/>
          </a:blip>
          <a:srcRect t="31295" r="23955" b="14717"/>
          <a:stretch>
            <a:fillRect/>
          </a:stretch>
        </p:blipFill>
        <p:spPr>
          <a:xfrm rot="10800000">
            <a:off x="-2" y="0"/>
            <a:ext cx="8869679" cy="5143500"/>
          </a:xfrm>
          <a:prstGeom prst="rect">
            <a:avLst/>
          </a:prstGeom>
        </p:spPr>
      </p:pic>
      <p:sp>
        <p:nvSpPr>
          <p:cNvPr id="6" name="Title 1">
            <a:extLst>
              <a:ext uri="{FF2B5EF4-FFF2-40B4-BE49-F238E27FC236}">
                <a16:creationId xmlns:a16="http://schemas.microsoft.com/office/drawing/2014/main" id="{FD0DB9BB-24D0-3048-8B86-7D13528D3802}"/>
              </a:ext>
            </a:extLst>
          </p:cNvPr>
          <p:cNvSpPr>
            <a:spLocks noGrp="1"/>
          </p:cNvSpPr>
          <p:nvPr>
            <p:ph type="title" hasCustomPrompt="1"/>
          </p:nvPr>
        </p:nvSpPr>
        <p:spPr>
          <a:xfrm>
            <a:off x="623888" y="622777"/>
            <a:ext cx="8245792" cy="875824"/>
          </a:xfrm>
        </p:spPr>
        <p:txBody>
          <a:bodyPr anchor="ctr" anchorCtr="0">
            <a:normAutofit/>
          </a:bodyPr>
          <a:lstStyle>
            <a:lvl1pPr>
              <a:defRPr sz="3000" b="1" i="0" baseline="0">
                <a:solidFill>
                  <a:schemeClr val="bg1"/>
                </a:solidFill>
              </a:defRPr>
            </a:lvl1pPr>
          </a:lstStyle>
          <a:p>
            <a:r>
              <a:rPr lang="en-US"/>
              <a:t>Optional 2nd slide</a:t>
            </a:r>
          </a:p>
        </p:txBody>
      </p:sp>
      <p:sp>
        <p:nvSpPr>
          <p:cNvPr id="7" name="Text Placeholder 2">
            <a:extLst>
              <a:ext uri="{FF2B5EF4-FFF2-40B4-BE49-F238E27FC236}">
                <a16:creationId xmlns:a16="http://schemas.microsoft.com/office/drawing/2014/main" id="{5B64FF28-7E6D-A145-BAA3-33D4B0EA9693}"/>
              </a:ext>
            </a:extLst>
          </p:cNvPr>
          <p:cNvSpPr>
            <a:spLocks noGrp="1"/>
          </p:cNvSpPr>
          <p:nvPr>
            <p:ph type="body" idx="1" hasCustomPrompt="1"/>
          </p:nvPr>
        </p:nvSpPr>
        <p:spPr>
          <a:xfrm>
            <a:off x="623887" y="1528105"/>
            <a:ext cx="8260135" cy="295607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DNA pattern on teal to violet background</a:t>
            </a:r>
          </a:p>
        </p:txBody>
      </p:sp>
      <p:pic>
        <p:nvPicPr>
          <p:cNvPr id="9" name="Picture 8">
            <a:extLst>
              <a:ext uri="{FF2B5EF4-FFF2-40B4-BE49-F238E27FC236}">
                <a16:creationId xmlns:a16="http://schemas.microsoft.com/office/drawing/2014/main" id="{12F65BEB-28B1-B347-8B2C-4A97CCE35CB1}"/>
              </a:ext>
            </a:extLst>
          </p:cNvPr>
          <p:cNvPicPr>
            <a:picLocks noChangeAspect="1"/>
          </p:cNvPicPr>
          <p:nvPr userDrawn="1"/>
        </p:nvPicPr>
        <p:blipFill>
          <a:blip r:embed="rId4" r:link="rId5"/>
          <a:stretch>
            <a:fillRect/>
          </a:stretch>
        </p:blipFill>
        <p:spPr>
          <a:xfrm>
            <a:off x="7659442" y="4410459"/>
            <a:ext cx="1240192" cy="592330"/>
          </a:xfrm>
          <a:prstGeom prst="rect">
            <a:avLst/>
          </a:prstGeom>
          <a:noFill/>
        </p:spPr>
      </p:pic>
    </p:spTree>
    <p:extLst>
      <p:ext uri="{BB962C8B-B14F-4D97-AF65-F5344CB8AC3E}">
        <p14:creationId xmlns:p14="http://schemas.microsoft.com/office/powerpoint/2010/main" val="29709285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4.xml"/><Relationship Id="rId7" Type="http://schemas.openxmlformats.org/officeDocument/2006/relationships/theme" Target="../theme/theme2.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3.emf"/><Relationship Id="rId5" Type="http://schemas.openxmlformats.org/officeDocument/2006/relationships/slideLayout" Target="../slideLayouts/slideLayout72.xml"/><Relationship Id="rId10" Type="http://schemas.openxmlformats.org/officeDocument/2006/relationships/theme" Target="../theme/theme3.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fld id="{EE8AE83D-1224-3A40-9974-BDDB72A134E4}" type="datetimeFigureOut">
              <a:rPr lang="en-US" smtClean="0"/>
              <a:pPr/>
              <a:t>2/8/2021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6C91B941-38FC-A74C-AF71-E3DD77C4AF05}" type="slidenum">
              <a:rPr lang="en-US" smtClean="0"/>
              <a:pPr/>
              <a:t>‹#›</a:t>
            </a:fld>
            <a:endParaRPr lang="en-US"/>
          </a:p>
        </p:txBody>
      </p:sp>
    </p:spTree>
    <p:extLst>
      <p:ext uri="{BB962C8B-B14F-4D97-AF65-F5344CB8AC3E}">
        <p14:creationId xmlns:p14="http://schemas.microsoft.com/office/powerpoint/2010/main" val="4068174532"/>
      </p:ext>
    </p:extLst>
  </p:cSld>
  <p:clrMap bg1="lt1" tx1="dk1" bg2="lt2" tx2="dk2" accent1="accent1" accent2="accent2" accent3="accent3" accent4="accent4" accent5="accent5" accent6="accent6" hlink="hlink" folHlink="folHlink"/>
  <p:sldLayoutIdLst>
    <p:sldLayoutId id="2147483661" r:id="rId1"/>
    <p:sldLayoutId id="2147483741" r:id="rId2"/>
    <p:sldLayoutId id="2147483710" r:id="rId3"/>
    <p:sldLayoutId id="2147483758" r:id="rId4"/>
    <p:sldLayoutId id="2147483743" r:id="rId5"/>
    <p:sldLayoutId id="2147483772" r:id="rId6"/>
    <p:sldLayoutId id="2147483712" r:id="rId7"/>
    <p:sldLayoutId id="2147483670" r:id="rId8"/>
    <p:sldLayoutId id="2147483729" r:id="rId9"/>
    <p:sldLayoutId id="2147483719" r:id="rId10"/>
    <p:sldLayoutId id="2147483773" r:id="rId11"/>
    <p:sldLayoutId id="2147483786" r:id="rId12"/>
    <p:sldLayoutId id="2147483744" r:id="rId13"/>
    <p:sldLayoutId id="2147483776" r:id="rId14"/>
    <p:sldLayoutId id="2147483742" r:id="rId15"/>
    <p:sldLayoutId id="2147483671" r:id="rId16"/>
    <p:sldLayoutId id="2147483745" r:id="rId17"/>
    <p:sldLayoutId id="2147483740" r:id="rId18"/>
    <p:sldLayoutId id="2147483774" r:id="rId19"/>
    <p:sldLayoutId id="2147483746" r:id="rId20"/>
    <p:sldLayoutId id="2147483777" r:id="rId21"/>
    <p:sldLayoutId id="2147483747" r:id="rId22"/>
    <p:sldLayoutId id="2147483677" r:id="rId23"/>
    <p:sldLayoutId id="2147483749" r:id="rId24"/>
    <p:sldLayoutId id="2147483752" r:id="rId25"/>
    <p:sldLayoutId id="2147483778" r:id="rId26"/>
    <p:sldLayoutId id="2147483714" r:id="rId27"/>
    <p:sldLayoutId id="2147483678" r:id="rId28"/>
    <p:sldLayoutId id="2147483732" r:id="rId29"/>
    <p:sldLayoutId id="2147483753" r:id="rId30"/>
    <p:sldLayoutId id="2147483779" r:id="rId31"/>
    <p:sldLayoutId id="2147483750" r:id="rId32"/>
    <p:sldLayoutId id="2147483679" r:id="rId33"/>
    <p:sldLayoutId id="2147483751" r:id="rId34"/>
    <p:sldLayoutId id="2147483754" r:id="rId35"/>
    <p:sldLayoutId id="2147483780" r:id="rId36"/>
    <p:sldLayoutId id="2147483785" r:id="rId37"/>
    <p:sldLayoutId id="2147483755" r:id="rId38"/>
    <p:sldLayoutId id="2147483715" r:id="rId39"/>
    <p:sldLayoutId id="2147483716" r:id="rId40"/>
    <p:sldLayoutId id="2147483775" r:id="rId41"/>
    <p:sldLayoutId id="2147483738" r:id="rId42"/>
    <p:sldLayoutId id="2147483756" r:id="rId43"/>
    <p:sldLayoutId id="2147483757" r:id="rId44"/>
    <p:sldLayoutId id="2147483771" r:id="rId45"/>
    <p:sldLayoutId id="2147483759" r:id="rId46"/>
    <p:sldLayoutId id="2147483760" r:id="rId47"/>
    <p:sldLayoutId id="2147483761" r:id="rId48"/>
    <p:sldLayoutId id="2147483781" r:id="rId49"/>
    <p:sldLayoutId id="2147483762" r:id="rId50"/>
    <p:sldLayoutId id="2147483763" r:id="rId51"/>
    <p:sldLayoutId id="2147483764" r:id="rId52"/>
    <p:sldLayoutId id="2147483765" r:id="rId53"/>
    <p:sldLayoutId id="2147483782" r:id="rId54"/>
    <p:sldLayoutId id="2147483766" r:id="rId55"/>
    <p:sldLayoutId id="2147483767" r:id="rId56"/>
    <p:sldLayoutId id="2147483768" r:id="rId57"/>
    <p:sldLayoutId id="2147483769" r:id="rId58"/>
    <p:sldLayoutId id="2147483783" r:id="rId59"/>
    <p:sldLayoutId id="2147483770" r:id="rId60"/>
    <p:sldLayoutId id="2147483797" r:id="rId61"/>
  </p:sldLayoutIdLst>
  <p:transition>
    <p:fade/>
  </p:transition>
  <p:txStyles>
    <p:titleStyle>
      <a:lvl1pPr algn="l" defTabSz="685800" rtl="0" eaLnBrk="1" latinLnBrk="0" hangingPunct="1">
        <a:lnSpc>
          <a:spcPct val="90000"/>
        </a:lnSpc>
        <a:spcBef>
          <a:spcPct val="0"/>
        </a:spcBef>
        <a:buNone/>
        <a:defRPr sz="33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7969"/>
      </p:ext>
    </p:extLst>
  </p:cSld>
  <p:clrMap bg1="lt1" tx1="dk1" bg2="lt2" tx2="dk2" accent1="accent1" accent2="accent2" accent3="accent3" accent4="accent4" accent5="accent5" accent6="accent6" hlink="hlink" folHlink="folHlink"/>
  <p:sldLayoutIdLst>
    <p:sldLayoutId id="2147483734" r:id="rId1"/>
    <p:sldLayoutId id="2147483722" r:id="rId2"/>
    <p:sldLayoutId id="2147483784" r:id="rId3"/>
    <p:sldLayoutId id="2147483723" r:id="rId4"/>
    <p:sldLayoutId id="2147483728" r:id="rId5"/>
    <p:sldLayoutId id="2147483737" r:id="rId6"/>
  </p:sldLayoutIdLst>
  <p:transition>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028950" y="4968001"/>
            <a:ext cx="3086100" cy="92333"/>
          </a:xfrm>
          <a:prstGeom prst="rect">
            <a:avLst/>
          </a:prstGeom>
        </p:spPr>
        <p:txBody>
          <a:bodyPr vert="horz" lIns="0" tIns="0" rIns="0" bIns="0" rtlCol="0" anchor="t" anchorCtr="0">
            <a:noAutofit/>
          </a:bodyPr>
          <a:lstStyle>
            <a:lvl1pPr algn="ctr">
              <a:defRPr sz="800">
                <a:solidFill>
                  <a:schemeClr val="bg1"/>
                </a:solidFill>
              </a:defRPr>
            </a:lvl1pPr>
          </a:lstStyle>
          <a:p>
            <a:r>
              <a:rPr lang="en-US">
                <a:ea typeface="Arial" charset="0"/>
                <a:cs typeface="Arial" charset="0"/>
              </a:rPr>
              <a:t>Name of presentation - Section name</a:t>
            </a:r>
            <a:endParaRPr lang="en-US"/>
          </a:p>
        </p:txBody>
      </p:sp>
      <p:sp>
        <p:nvSpPr>
          <p:cNvPr id="6" name="Slide Number Placeholder 5"/>
          <p:cNvSpPr>
            <a:spLocks noGrp="1"/>
          </p:cNvSpPr>
          <p:nvPr>
            <p:ph type="sldNum" sz="quarter" idx="4"/>
          </p:nvPr>
        </p:nvSpPr>
        <p:spPr>
          <a:xfrm>
            <a:off x="6457950" y="4968001"/>
            <a:ext cx="2057400" cy="92333"/>
          </a:xfrm>
          <a:prstGeom prst="rect">
            <a:avLst/>
          </a:prstGeom>
        </p:spPr>
        <p:txBody>
          <a:bodyPr vert="horz" lIns="0" tIns="0" rIns="0" bIns="0" rtlCol="0" anchor="t" anchorCtr="0">
            <a:noAutofit/>
          </a:bodyPr>
          <a:lstStyle>
            <a:lvl1pPr algn="r">
              <a:defRPr sz="800">
                <a:solidFill>
                  <a:schemeClr val="bg1"/>
                </a:solidFill>
              </a:defRPr>
            </a:lvl1pPr>
          </a:lstStyle>
          <a:p>
            <a:fld id="{626C2F7C-A7A0-0C42-A9C2-8CBFFE48C3C7}" type="slidenum">
              <a:rPr lang="en-US" smtClean="0"/>
              <a:pPr/>
              <a:t>‹#›</a:t>
            </a:fld>
            <a:endParaRPr lang="en-US"/>
          </a:p>
        </p:txBody>
      </p:sp>
      <p:sp>
        <p:nvSpPr>
          <p:cNvPr id="11" name="Content Placeholder 2"/>
          <p:cNvSpPr txBox="1">
            <a:spLocks/>
          </p:cNvSpPr>
          <p:nvPr userDrawn="1"/>
        </p:nvSpPr>
        <p:spPr>
          <a:xfrm>
            <a:off x="396000" y="4968000"/>
            <a:ext cx="2362826" cy="83100"/>
          </a:xfrm>
          <a:prstGeom prst="rect">
            <a:avLst/>
          </a:prstGeom>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b="1">
                <a:solidFill>
                  <a:schemeClr val="bg1"/>
                </a:solidFill>
                <a:latin typeface="Arial" charset="0"/>
                <a:ea typeface="Arial" charset="0"/>
                <a:cs typeface="Arial" charset="0"/>
              </a:rPr>
              <a:t>UKGBC - Together for a better built environment</a:t>
            </a:r>
          </a:p>
        </p:txBody>
      </p:sp>
      <p:pic>
        <p:nvPicPr>
          <p:cNvPr id="8" name="Picture 7"/>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1747058" cy="1095046"/>
          </a:xfrm>
          <a:prstGeom prst="rect">
            <a:avLst/>
          </a:prstGeom>
        </p:spPr>
      </p:pic>
    </p:spTree>
    <p:extLst>
      <p:ext uri="{BB962C8B-B14F-4D97-AF65-F5344CB8AC3E}">
        <p14:creationId xmlns:p14="http://schemas.microsoft.com/office/powerpoint/2010/main" val="1097398239"/>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69.xml"/><Relationship Id="rId5" Type="http://schemas.openxmlformats.org/officeDocument/2006/relationships/image" Target="../media/image20.jpe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energy-cities.eu/wp-content/uploads/2020/07/INNOVATE_one-stop-shop_guide_2020.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hyperlink" Target="https://retrofitworks.co.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nergy-cities.eu/wp-content/uploads/2020/07/INNOVATE_one-stop-shop_guide_2020.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www.greenfinanceinstitute.co.uk/report-financing-energy-efficient-buildings-the-path-to-retrofit-at-scale"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worldgbc.org/build-upon2-project"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hyperlink" Target="https://www.uk100.org/wp-content/uploads/2020/08/UK100_Report.pdf" TargetMode="External"/><Relationship Id="rId4" Type="http://schemas.openxmlformats.org/officeDocument/2006/relationships/hyperlink" Target="https://www.energyservicebristol.co.uk/wp-content/pdf/City_Leap_Prospectus%204-5-18.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greenfinanceinstitute.co.uk/"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hyperlink" Target="https://www.bsria.com/uk/consultancy/project-improvement/soft-landings/"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hyperlink" Target="https://busmethodology.org.uk/"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https://www.ukgbc.org/ukgbc-work/accelerator-cities/" TargetMode="External"/><Relationship Id="rId2" Type="http://schemas.openxmlformats.org/officeDocument/2006/relationships/hyperlink" Target="https://www.ukgbc.org/ukgbc-work/driving-retrofit-of-existing-homes/" TargetMode="External"/><Relationship Id="rId1" Type="http://schemas.openxmlformats.org/officeDocument/2006/relationships/slideLayout" Target="../slideLayouts/slideLayout3.xml"/><Relationship Id="rId5" Type="http://schemas.openxmlformats.org/officeDocument/2006/relationships/hyperlink" Target="mailto:philip.box@ukgbc.org" TargetMode="External"/><Relationship Id="rId4" Type="http://schemas.openxmlformats.org/officeDocument/2006/relationships/hyperlink" Target="https://www.ukgbc.org/interactive-policy-ma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eg"/><Relationship Id="rId1" Type="http://schemas.openxmlformats.org/officeDocument/2006/relationships/slideLayout" Target="../slideLayouts/slideLayout75.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9.png"/><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hyperlink" Target="https://www.bpie.eu/publication/renovation-passport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hyperlink" Target="https://www.ukgbc.org/interactive-policy-map/" TargetMode="External"/><Relationship Id="rId4" Type="http://schemas.openxmlformats.org/officeDocument/2006/relationships/hyperlink" Target="https://worldgbc.org/build-upon2-proje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964F3F-2543-419B-A249-2970A7A04C4B}"/>
              </a:ext>
            </a:extLst>
          </p:cNvPr>
          <p:cNvSpPr/>
          <p:nvPr/>
        </p:nvSpPr>
        <p:spPr>
          <a:xfrm>
            <a:off x="0" y="0"/>
            <a:ext cx="9144000" cy="4176211"/>
          </a:xfrm>
          <a:prstGeom prst="rect">
            <a:avLst/>
          </a:prstGeom>
          <a:solidFill>
            <a:srgbClr val="5C068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71F809B5-2A23-F64D-973F-2E01C151D53B}"/>
              </a:ext>
            </a:extLst>
          </p:cNvPr>
          <p:cNvSpPr/>
          <p:nvPr/>
        </p:nvSpPr>
        <p:spPr>
          <a:xfrm>
            <a:off x="0" y="4185745"/>
            <a:ext cx="9144000" cy="957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B24607-C85B-5846-87EA-D4B27C225822}"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3C85C7ED-EB8F-EE4C-8F19-3EDE9F9C1148}"/>
              </a:ext>
            </a:extLst>
          </p:cNvPr>
          <p:cNvPicPr>
            <a:picLocks noChangeAspect="1"/>
          </p:cNvPicPr>
          <p:nvPr/>
        </p:nvPicPr>
        <p:blipFill>
          <a:blip r:embed="rId3"/>
          <a:stretch>
            <a:fillRect/>
          </a:stretch>
        </p:blipFill>
        <p:spPr>
          <a:xfrm>
            <a:off x="7886322" y="4444756"/>
            <a:ext cx="846848" cy="409309"/>
          </a:xfrm>
          <a:prstGeom prst="rect">
            <a:avLst/>
          </a:prstGeom>
        </p:spPr>
      </p:pic>
      <p:sp>
        <p:nvSpPr>
          <p:cNvPr id="15" name="Text Placeholder 3">
            <a:extLst>
              <a:ext uri="{FF2B5EF4-FFF2-40B4-BE49-F238E27FC236}">
                <a16:creationId xmlns:a16="http://schemas.microsoft.com/office/drawing/2014/main" id="{E275660A-779E-44A4-82E4-B29E486DA75F}"/>
              </a:ext>
            </a:extLst>
          </p:cNvPr>
          <p:cNvSpPr>
            <a:spLocks noGrp="1"/>
          </p:cNvSpPr>
          <p:nvPr>
            <p:ph type="body" sz="quarter" idx="10"/>
          </p:nvPr>
        </p:nvSpPr>
        <p:spPr>
          <a:xfrm>
            <a:off x="410829" y="1495829"/>
            <a:ext cx="8322341" cy="1733808"/>
          </a:xfrm>
        </p:spPr>
        <p:txBody>
          <a:bodyPr wrap="square" lIns="0" tIns="0" rIns="0" bIns="0" anchor="t">
            <a:spAutoFit/>
          </a:bodyPr>
          <a:lstStyle/>
          <a:p>
            <a:pPr>
              <a:lnSpc>
                <a:spcPct val="100000"/>
              </a:lnSpc>
            </a:pPr>
            <a:r>
              <a:rPr lang="en-GB" sz="3200" dirty="0"/>
              <a:t>Accelerator Cities</a:t>
            </a:r>
          </a:p>
          <a:p>
            <a:pPr>
              <a:lnSpc>
                <a:spcPct val="100000"/>
              </a:lnSpc>
            </a:pPr>
            <a:r>
              <a:rPr lang="en-GB" sz="3200" b="1" dirty="0"/>
              <a:t>Retrofit Playbook v2.1 Summary</a:t>
            </a:r>
          </a:p>
          <a:p>
            <a:pPr>
              <a:lnSpc>
                <a:spcPct val="100000"/>
              </a:lnSpc>
            </a:pPr>
            <a:endParaRPr lang="en-GB" sz="3200" b="1" dirty="0">
              <a:cs typeface="Arial"/>
            </a:endParaRPr>
          </a:p>
        </p:txBody>
      </p:sp>
      <p:pic>
        <p:nvPicPr>
          <p:cNvPr id="23" name="Picture 22" descr="A picture containing weapon, honeycomb&#10;&#10;Description automatically generated">
            <a:extLst>
              <a:ext uri="{FF2B5EF4-FFF2-40B4-BE49-F238E27FC236}">
                <a16:creationId xmlns:a16="http://schemas.microsoft.com/office/drawing/2014/main" id="{B60FC997-D739-4402-9BCD-0D68AAC7AC8B}"/>
              </a:ext>
            </a:extLst>
          </p:cNvPr>
          <p:cNvPicPr>
            <a:picLocks noChangeAspect="1"/>
          </p:cNvPicPr>
          <p:nvPr/>
        </p:nvPicPr>
        <p:blipFill rotWithShape="1">
          <a:blip r:embed="rId4"/>
          <a:srcRect b="18811"/>
          <a:stretch/>
        </p:blipFill>
        <p:spPr>
          <a:xfrm>
            <a:off x="2026595" y="0"/>
            <a:ext cx="7172361" cy="4194843"/>
          </a:xfrm>
          <a:prstGeom prst="rect">
            <a:avLst/>
          </a:prstGeom>
        </p:spPr>
      </p:pic>
      <p:sp>
        <p:nvSpPr>
          <p:cNvPr id="27" name="Rectangle 26">
            <a:extLst>
              <a:ext uri="{FF2B5EF4-FFF2-40B4-BE49-F238E27FC236}">
                <a16:creationId xmlns:a16="http://schemas.microsoft.com/office/drawing/2014/main" id="{C4A6F8EE-7260-4DBC-922A-F3EE77A4376C}"/>
              </a:ext>
            </a:extLst>
          </p:cNvPr>
          <p:cNvSpPr/>
          <p:nvPr/>
        </p:nvSpPr>
        <p:spPr>
          <a:xfrm>
            <a:off x="-24978" y="-33576"/>
            <a:ext cx="9223934" cy="957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026" name="Picture 2">
            <a:extLst>
              <a:ext uri="{FF2B5EF4-FFF2-40B4-BE49-F238E27FC236}">
                <a16:creationId xmlns:a16="http://schemas.microsoft.com/office/drawing/2014/main" id="{7358551E-FAA1-4309-89E4-570B600AE0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2250" y="4447092"/>
            <a:ext cx="1056149" cy="39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046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Setting targets and an overarching strategy</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graphicFrame>
        <p:nvGraphicFramePr>
          <p:cNvPr id="5" name="Table 4">
            <a:extLst>
              <a:ext uri="{FF2B5EF4-FFF2-40B4-BE49-F238E27FC236}">
                <a16:creationId xmlns:a16="http://schemas.microsoft.com/office/drawing/2014/main" id="{F37B19AB-9506-4941-BB7A-B870BF5FA1D8}"/>
              </a:ext>
            </a:extLst>
          </p:cNvPr>
          <p:cNvGraphicFramePr>
            <a:graphicFrameLocks noGrp="1"/>
          </p:cNvGraphicFramePr>
          <p:nvPr>
            <p:extLst>
              <p:ext uri="{D42A27DB-BD31-4B8C-83A1-F6EECF244321}">
                <p14:modId xmlns:p14="http://schemas.microsoft.com/office/powerpoint/2010/main" val="3845363562"/>
              </p:ext>
            </p:extLst>
          </p:nvPr>
        </p:nvGraphicFramePr>
        <p:xfrm>
          <a:off x="604309" y="1151781"/>
          <a:ext cx="6768000" cy="2861945"/>
        </p:xfrm>
        <a:graphic>
          <a:graphicData uri="http://schemas.openxmlformats.org/drawingml/2006/table">
            <a:tbl>
              <a:tblPr firstRow="1" firstCol="1" bandRow="1"/>
              <a:tblGrid>
                <a:gridCol w="6768000">
                  <a:extLst>
                    <a:ext uri="{9D8B030D-6E8A-4147-A177-3AD203B41FA5}">
                      <a16:colId xmlns:a16="http://schemas.microsoft.com/office/drawing/2014/main" val="566685748"/>
                    </a:ext>
                  </a:extLst>
                </a:gridCol>
              </a:tblGrid>
              <a:tr h="2820144">
                <a:tc>
                  <a:txBody>
                    <a:bodyPr/>
                    <a:lstStyle/>
                    <a:p>
                      <a:pPr marL="0" lvl="0" indent="0">
                        <a:lnSpc>
                          <a:spcPct val="115000"/>
                        </a:lnSpc>
                        <a:spcBef>
                          <a:spcPts val="1800"/>
                        </a:spcBef>
                        <a:spcAft>
                          <a:spcPts val="0"/>
                        </a:spcAft>
                        <a:buClr>
                          <a:srgbClr val="7030A0"/>
                        </a:buClr>
                        <a:buSzPts val="1600"/>
                        <a:buFont typeface="+mj-lt"/>
                        <a:buNone/>
                      </a:pPr>
                      <a:r>
                        <a:rPr lang="en-GB" sz="16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endParaRPr lang="en-GB" sz="12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endParaRPr>
                    </a:p>
                    <a:p>
                      <a:pPr marL="453390">
                        <a:lnSpc>
                          <a:spcPct val="115000"/>
                        </a:lnSpc>
                      </a:pPr>
                      <a:r>
                        <a:rPr lang="en-GB" sz="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p>
                    <a:p>
                      <a:pPr marL="342900" lvl="0" indent="-342900">
                        <a:lnSpc>
                          <a:spcPct val="115000"/>
                        </a:lnSpc>
                        <a:buFont typeface="Symbol" pitchFamily="2" charset="2"/>
                        <a:buChar char=""/>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Convene a coalition of willing partners in the area to take forward and help resource development of a retrofit strategy.</a:t>
                      </a:r>
                    </a:p>
                    <a:p>
                      <a:pPr marL="342900" lvl="0" indent="-342900">
                        <a:lnSpc>
                          <a:spcPct val="115000"/>
                        </a:lnSpc>
                        <a:buFont typeface="Symbol" pitchFamily="2" charset="2"/>
                        <a:buChar char=""/>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Baseline the Local Authority/Combined Authority current circumstances - for example political and stakeholder engagement, data and resources etc.</a:t>
                      </a:r>
                    </a:p>
                    <a:p>
                      <a:pPr marL="342900" lvl="0" indent="-342900">
                        <a:lnSpc>
                          <a:spcPct val="115000"/>
                        </a:lnSpc>
                        <a:buFont typeface="Symbol" pitchFamily="2" charset="2"/>
                        <a:buChar char=""/>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Identify and deliver the most appropriate route to putting in place a strategy and targets for retrofit.</a:t>
                      </a:r>
                    </a:p>
                    <a:p>
                      <a:pPr marL="342900" lvl="0" indent="-342900">
                        <a:lnSpc>
                          <a:spcPct val="115000"/>
                        </a:lnSpc>
                        <a:buFont typeface="Symbol" pitchFamily="2" charset="2"/>
                        <a:buChar char=""/>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Raise the profile of retrofit within local authority departments to leverage resources</a:t>
                      </a:r>
                    </a:p>
                    <a:p>
                      <a:pPr marL="342900" lvl="0" indent="-342900">
                        <a:lnSpc>
                          <a:spcPct val="115000"/>
                        </a:lnSpc>
                        <a:buFont typeface="Symbol" pitchFamily="2" charset="2"/>
                        <a:buChar char=""/>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Work with UKGBC and other coordinating bodies to share knowledge and experience.</a:t>
                      </a:r>
                    </a:p>
                    <a:p>
                      <a:pPr marL="455295">
                        <a:lnSpc>
                          <a:spcPct val="115000"/>
                        </a:lnSpc>
                      </a:pPr>
                      <a:r>
                        <a:rPr lang="en-GB" sz="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p>
                    <a:p>
                      <a:pPr>
                        <a:lnSpc>
                          <a:spcPct val="115000"/>
                        </a:lnSpc>
                      </a:pPr>
                      <a:r>
                        <a:rPr lang="en-GB" sz="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114796627"/>
                  </a:ext>
                </a:extLst>
              </a:tr>
            </a:tbl>
          </a:graphicData>
        </a:graphic>
      </p:graphicFrame>
    </p:spTree>
    <p:extLst>
      <p:ext uri="{BB962C8B-B14F-4D97-AF65-F5344CB8AC3E}">
        <p14:creationId xmlns:p14="http://schemas.microsoft.com/office/powerpoint/2010/main" val="96903284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16078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1292662"/>
          </a:xfrm>
          <a:prstGeom prst="rect">
            <a:avLst/>
          </a:prstGeom>
          <a:noFill/>
        </p:spPr>
        <p:txBody>
          <a:bodyPr wrap="square">
            <a:spAutoFit/>
          </a:bodyPr>
          <a:lstStyle/>
          <a:p>
            <a:pPr>
              <a:lnSpc>
                <a:spcPct val="115000"/>
              </a:lnSpc>
            </a:pPr>
            <a:r>
              <a:rPr lang="en-US" sz="4000" b="1" dirty="0">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dirty="0">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dirty="0">
                <a:solidFill>
                  <a:schemeClr val="bg1"/>
                </a:solidFill>
                <a:effectLst/>
                <a:latin typeface="NeuzeitGro"/>
                <a:ea typeface="MS Gothic" panose="020B0609070205080204" pitchFamily="49" charset="-128"/>
                <a:cs typeface="Times New Roman" panose="02020603050405020304" pitchFamily="18" charset="0"/>
              </a:rPr>
              <a:t>Part 2 – Developing a One-Stop </a:t>
            </a:r>
            <a:r>
              <a:rPr lang="en-US" sz="3200" b="1" dirty="0">
                <a:solidFill>
                  <a:schemeClr val="bg1"/>
                </a:solidFill>
                <a:latin typeface="NeuzeitGro"/>
                <a:ea typeface="MS Gothic" panose="020B0609070205080204" pitchFamily="49" charset="-128"/>
                <a:cs typeface="Times New Roman" panose="02020603050405020304" pitchFamily="18" charset="0"/>
              </a:rPr>
              <a:t>S</a:t>
            </a:r>
            <a:r>
              <a:rPr lang="en-US" sz="3200" b="1" dirty="0">
                <a:solidFill>
                  <a:schemeClr val="bg1"/>
                </a:solidFill>
                <a:effectLst/>
                <a:latin typeface="NeuzeitGro"/>
                <a:ea typeface="MS Gothic" panose="020B0609070205080204" pitchFamily="49" charset="-128"/>
                <a:cs typeface="Times New Roman" panose="02020603050405020304" pitchFamily="18" charset="0"/>
              </a:rPr>
              <a:t>hop</a:t>
            </a:r>
            <a:endParaRPr lang="en-GB" sz="3200" b="1" dirty="0">
              <a:solidFill>
                <a:schemeClr val="bg1"/>
              </a:solidFill>
              <a:effectLst/>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2"/>
          <a:srcRect b="18811"/>
          <a:stretch/>
        </p:blipFill>
        <p:spPr>
          <a:xfrm>
            <a:off x="3696026" y="-43374"/>
            <a:ext cx="5402905" cy="3159955"/>
          </a:xfrm>
          <a:prstGeom prst="rect">
            <a:avLst/>
          </a:prstGeom>
        </p:spPr>
      </p:pic>
      <p:pic>
        <p:nvPicPr>
          <p:cNvPr id="3" name="Picture 2" descr="Diagram&#10;&#10;Description automatically generated">
            <a:extLst>
              <a:ext uri="{FF2B5EF4-FFF2-40B4-BE49-F238E27FC236}">
                <a16:creationId xmlns:a16="http://schemas.microsoft.com/office/drawing/2014/main" id="{91C0D31F-AE23-4C07-A3A0-CC1BFC3F0FCE}"/>
              </a:ext>
            </a:extLst>
          </p:cNvPr>
          <p:cNvPicPr>
            <a:picLocks noChangeAspect="1"/>
          </p:cNvPicPr>
          <p:nvPr/>
        </p:nvPicPr>
        <p:blipFill>
          <a:blip r:embed="rId3"/>
          <a:stretch>
            <a:fillRect/>
          </a:stretch>
        </p:blipFill>
        <p:spPr>
          <a:xfrm>
            <a:off x="2855595" y="1651194"/>
            <a:ext cx="3432810" cy="34328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50561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679918" y="62030"/>
            <a:ext cx="6679823" cy="994172"/>
          </a:xfrm>
        </p:spPr>
        <p:txBody>
          <a:bodyPr>
            <a:normAutofit/>
          </a:bodyPr>
          <a:lstStyle/>
          <a:p>
            <a:r>
              <a:rPr lang="en-GB" sz="2200" dirty="0">
                <a:solidFill>
                  <a:srgbClr val="5C068C"/>
                </a:solidFill>
                <a:ea typeface="+mn-ea"/>
              </a:rPr>
              <a:t>A ‘One Stop Shop’ </a:t>
            </a:r>
            <a:endParaRPr lang="en-US" sz="2200" dirty="0">
              <a:solidFill>
                <a:srgbClr val="5C068C"/>
              </a:solidFill>
              <a:ea typeface="+mn-ea"/>
            </a:endParaRP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756707" y="813315"/>
            <a:ext cx="7801505" cy="3370066"/>
          </a:xfrm>
        </p:spPr>
        <p:txBody>
          <a:bodyPr>
            <a:normAutofit fontScale="85000" lnSpcReduction="10000"/>
          </a:bodyPr>
          <a:lstStyle/>
          <a:p>
            <a:pPr marL="0" indent="0">
              <a:lnSpc>
                <a:spcPct val="115000"/>
              </a:lnSpc>
              <a:spcBef>
                <a:spcPts val="0"/>
              </a:spcBef>
              <a:buNone/>
            </a:pPr>
            <a:r>
              <a:rPr lang="en-GB" sz="1700" dirty="0">
                <a:solidFill>
                  <a:srgbClr val="414042"/>
                </a:solidFill>
                <a:effectLst/>
                <a:latin typeface="Avenir" panose="02000503020000020003"/>
                <a:ea typeface="MS Mincho" panose="02020609040205080304" pitchFamily="49" charset="-128"/>
                <a:cs typeface="Times New Roman" panose="02020603050405020304" pitchFamily="18" charset="0"/>
              </a:rPr>
              <a:t>Under the </a:t>
            </a:r>
            <a:r>
              <a:rPr lang="en-GB" sz="1700" b="1" dirty="0">
                <a:solidFill>
                  <a:srgbClr val="414042"/>
                </a:solidFill>
                <a:effectLst/>
                <a:latin typeface="Avenir" panose="02000503020000020003"/>
                <a:ea typeface="MS Mincho" panose="02020609040205080304" pitchFamily="49" charset="-128"/>
                <a:cs typeface="Times New Roman" panose="02020603050405020304" pitchFamily="18" charset="0"/>
              </a:rPr>
              <a:t>one stop shop model</a:t>
            </a:r>
            <a:r>
              <a:rPr lang="en-GB" sz="1700" dirty="0">
                <a:solidFill>
                  <a:srgbClr val="414042"/>
                </a:solidFill>
                <a:effectLst/>
                <a:latin typeface="Avenir" panose="02000503020000020003"/>
                <a:ea typeface="MS Mincho" panose="02020609040205080304" pitchFamily="49" charset="-128"/>
                <a:cs typeface="Times New Roman" panose="02020603050405020304" pitchFamily="18" charset="0"/>
              </a:rPr>
              <a:t>, multiple services are bundled together to offer homeowners an end-to-end journey; from raising awareness of the need for an upgrade, undertaking assessments and designs, arranging contractors and helping to organise finance. </a:t>
            </a:r>
            <a:r>
              <a:rPr lang="en-GB" sz="1700" dirty="0">
                <a:solidFill>
                  <a:srgbClr val="414042"/>
                </a:solidFill>
                <a:latin typeface="Avenir" panose="02000503020000020003"/>
                <a:ea typeface="MS Mincho" panose="02020609040205080304" pitchFamily="49" charset="-128"/>
                <a:cs typeface="Times New Roman" panose="02020603050405020304" pitchFamily="18" charset="0"/>
              </a:rPr>
              <a:t>A helpful guide to setting up one stop shops for local authorities across Europe has recently been published by </a:t>
            </a:r>
            <a:r>
              <a:rPr lang="en-GB" sz="1700" dirty="0">
                <a:solidFill>
                  <a:srgbClr val="414042"/>
                </a:solidFill>
                <a:latin typeface="Avenir" panose="02000503020000020003"/>
                <a:ea typeface="MS Mincho" panose="02020609040205080304" pitchFamily="49" charset="-128"/>
                <a:cs typeface="Times New Roman" panose="02020603050405020304" pitchFamily="18" charset="0"/>
                <a:hlinkClick r:id="rId3"/>
              </a:rPr>
              <a:t>INNOVATE</a:t>
            </a:r>
            <a:r>
              <a:rPr lang="en-GB" sz="1700" dirty="0">
                <a:solidFill>
                  <a:srgbClr val="414042"/>
                </a:solidFill>
                <a:latin typeface="Avenir" panose="02000503020000020003"/>
                <a:ea typeface="MS Mincho" panose="02020609040205080304" pitchFamily="49" charset="-128"/>
                <a:cs typeface="Times New Roman" panose="02020603050405020304" pitchFamily="18" charset="0"/>
              </a:rPr>
              <a:t>.</a:t>
            </a:r>
          </a:p>
          <a:p>
            <a:pPr marL="0" indent="0">
              <a:lnSpc>
                <a:spcPct val="115000"/>
              </a:lnSpc>
              <a:spcBef>
                <a:spcPts val="0"/>
              </a:spcBef>
              <a:buNone/>
            </a:pPr>
            <a:endParaRPr lang="en-US" sz="1700" dirty="0">
              <a:solidFill>
                <a:srgbClr val="414042"/>
              </a:solidFill>
              <a:latin typeface="Avenir" panose="02000503020000020003"/>
              <a:ea typeface="MS Mincho" panose="02020609040205080304" pitchFamily="49" charset="-128"/>
              <a:cs typeface="Times New Roman" panose="02020603050405020304" pitchFamily="18" charset="0"/>
            </a:endParaRPr>
          </a:p>
          <a:p>
            <a:pPr marL="0" indent="0">
              <a:lnSpc>
                <a:spcPct val="115000"/>
              </a:lnSpc>
              <a:spcBef>
                <a:spcPts val="0"/>
              </a:spcBef>
              <a:buNone/>
            </a:pPr>
            <a:r>
              <a:rPr lang="en-US" sz="1300" b="1" dirty="0">
                <a:solidFill>
                  <a:srgbClr val="414042"/>
                </a:solidFill>
                <a:effectLst/>
                <a:latin typeface="Avenir"/>
                <a:ea typeface="MS Mincho" panose="02020609040205080304" pitchFamily="49" charset="-128"/>
                <a:cs typeface="Times New Roman" panose="02020603050405020304" pitchFamily="18" charset="0"/>
              </a:rPr>
              <a:t>The business model </a:t>
            </a:r>
            <a:r>
              <a:rPr lang="en-US" sz="1300" dirty="0">
                <a:solidFill>
                  <a:srgbClr val="414042"/>
                </a:solidFill>
                <a:effectLst/>
                <a:latin typeface="Avenir"/>
                <a:ea typeface="MS Mincho" panose="02020609040205080304" pitchFamily="49" charset="-128"/>
                <a:cs typeface="Times New Roman" panose="02020603050405020304" pitchFamily="18" charset="0"/>
              </a:rPr>
              <a:t>- </a:t>
            </a:r>
            <a:r>
              <a:rPr lang="en-GB" sz="1300" dirty="0">
                <a:solidFill>
                  <a:srgbClr val="414042"/>
                </a:solidFill>
                <a:effectLst/>
                <a:latin typeface="Avenir"/>
                <a:ea typeface="MS Mincho" panose="02020609040205080304" pitchFamily="49" charset="-128"/>
                <a:cs typeface="Times New Roman" panose="02020603050405020304" pitchFamily="18" charset="0"/>
              </a:rPr>
              <a:t>The INNOVATE guide identifies several business models for one stop shops</a:t>
            </a:r>
            <a:endParaRPr lang="en-US" sz="1300" dirty="0">
              <a:solidFill>
                <a:srgbClr val="414042"/>
              </a:solidFill>
              <a:effectLst/>
              <a:latin typeface="Avenir"/>
              <a:ea typeface="MS Mincho" panose="02020609040205080304" pitchFamily="49" charset="-128"/>
              <a:cs typeface="Times New Roman" panose="02020603050405020304" pitchFamily="18" charset="0"/>
            </a:endParaRPr>
          </a:p>
          <a:p>
            <a:pPr lvl="1">
              <a:lnSpc>
                <a:spcPct val="115000"/>
              </a:lnSpc>
              <a:spcBef>
                <a:spcPts val="0"/>
              </a:spcBef>
              <a:buFont typeface="Courier New" panose="02070309020205020404" pitchFamily="49" charset="0"/>
              <a:buChar char="o"/>
            </a:pPr>
            <a:r>
              <a:rPr lang="en-GB" sz="1300" dirty="0">
                <a:solidFill>
                  <a:srgbClr val="414042"/>
                </a:solidFill>
                <a:latin typeface="Avenir" panose="02000503020000020003"/>
                <a:ea typeface="MS Mincho" panose="02020609040205080304" pitchFamily="49" charset="-128"/>
                <a:cs typeface="Times New Roman" panose="02020603050405020304" pitchFamily="18" charset="0"/>
              </a:rPr>
              <a:t>Services that ‘hand-hold’ people through the whole process, with independent advice from a trusted source, are likely to have the greatest chance of success. Key to this whole-service approach is the role of a Retrofit Coordinator, as required by the PAS2035 standard, who acts as a liaison between homeowners and suppliers.</a:t>
            </a:r>
          </a:p>
          <a:p>
            <a:pPr lvl="1">
              <a:lnSpc>
                <a:spcPct val="115000"/>
              </a:lnSpc>
              <a:spcBef>
                <a:spcPts val="0"/>
              </a:spcBef>
              <a:buFont typeface="Courier New" panose="02070309020205020404" pitchFamily="49" charset="0"/>
              <a:buChar char="o"/>
            </a:pPr>
            <a:endParaRPr lang="en-GB" sz="1300" dirty="0">
              <a:solidFill>
                <a:srgbClr val="414042"/>
              </a:solidFill>
              <a:effectLst/>
              <a:latin typeface="Avenir"/>
              <a:ea typeface="MS Mincho" panose="02020609040205080304" pitchFamily="49" charset="-128"/>
              <a:cs typeface="Times New Roman" panose="02020603050405020304" pitchFamily="18" charset="0"/>
            </a:endParaRPr>
          </a:p>
          <a:p>
            <a:pPr marL="0" indent="0">
              <a:lnSpc>
                <a:spcPct val="115000"/>
              </a:lnSpc>
              <a:spcBef>
                <a:spcPts val="0"/>
              </a:spcBef>
              <a:buNone/>
            </a:pPr>
            <a:r>
              <a:rPr lang="en-US" sz="1300" b="1" dirty="0">
                <a:solidFill>
                  <a:srgbClr val="414042"/>
                </a:solidFill>
                <a:effectLst/>
                <a:latin typeface="Avenir"/>
                <a:ea typeface="MS Mincho" panose="02020609040205080304" pitchFamily="49" charset="-128"/>
                <a:cs typeface="Times New Roman" panose="02020603050405020304" pitchFamily="18" charset="0"/>
              </a:rPr>
              <a:t>The customer journey </a:t>
            </a:r>
            <a:r>
              <a:rPr lang="en-US" sz="1300" dirty="0">
                <a:solidFill>
                  <a:srgbClr val="414042"/>
                </a:solidFill>
                <a:effectLst/>
                <a:latin typeface="Avenir"/>
                <a:ea typeface="MS Mincho" panose="02020609040205080304" pitchFamily="49" charset="-128"/>
                <a:cs typeface="Times New Roman" panose="02020603050405020304" pitchFamily="18" charset="0"/>
              </a:rPr>
              <a:t>through the one stop shop contains the following steps: </a:t>
            </a:r>
          </a:p>
          <a:p>
            <a:pPr lvl="1">
              <a:lnSpc>
                <a:spcPct val="115000"/>
              </a:lnSpc>
              <a:spcBef>
                <a:spcPts val="0"/>
              </a:spcBef>
              <a:buFont typeface="Courier New" panose="02070309020205020404" pitchFamily="49" charset="0"/>
              <a:buChar char="o"/>
            </a:pPr>
            <a:r>
              <a:rPr lang="en-GB" sz="1300" b="1" dirty="0">
                <a:solidFill>
                  <a:srgbClr val="414042"/>
                </a:solidFill>
                <a:effectLst/>
                <a:latin typeface="Avenir" panose="02000503020000020003"/>
                <a:ea typeface="MS Mincho" panose="02020609040205080304" pitchFamily="49" charset="-128"/>
                <a:cs typeface="Times New Roman" panose="02020603050405020304" pitchFamily="18" charset="0"/>
              </a:rPr>
              <a:t>Marketing: </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Community based marketing and promotion </a:t>
            </a:r>
          </a:p>
          <a:p>
            <a:pPr lvl="1">
              <a:lnSpc>
                <a:spcPct val="115000"/>
              </a:lnSpc>
              <a:spcBef>
                <a:spcPts val="0"/>
              </a:spcBef>
              <a:buFont typeface="Courier New" panose="02070309020205020404" pitchFamily="49" charset="0"/>
              <a:buChar char="o"/>
            </a:pPr>
            <a:r>
              <a:rPr lang="en-GB" sz="1300" b="1" dirty="0">
                <a:solidFill>
                  <a:srgbClr val="414042"/>
                </a:solidFill>
                <a:effectLst/>
                <a:latin typeface="Avenir" panose="02000503020000020003"/>
                <a:ea typeface="MS Mincho" panose="02020609040205080304" pitchFamily="49" charset="-128"/>
                <a:cs typeface="Times New Roman" panose="02020603050405020304" pitchFamily="18" charset="0"/>
              </a:rPr>
              <a:t>Initial assessment: </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To create a </a:t>
            </a:r>
            <a:r>
              <a:rPr lang="en-GB" sz="1300" dirty="0">
                <a:solidFill>
                  <a:srgbClr val="414042"/>
                </a:solidFill>
                <a:latin typeface="Avenir" panose="02000503020000020003"/>
                <a:ea typeface="MS Mincho" panose="02020609040205080304" pitchFamily="49" charset="-128"/>
                <a:cs typeface="Times New Roman" panose="02020603050405020304" pitchFamily="18" charset="0"/>
              </a:rPr>
              <a:t>d</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esktop ‘whole-house plan’ </a:t>
            </a:r>
          </a:p>
          <a:p>
            <a:pPr lvl="1">
              <a:lnSpc>
                <a:spcPct val="115000"/>
              </a:lnSpc>
              <a:spcBef>
                <a:spcPts val="0"/>
              </a:spcBef>
              <a:buFont typeface="Courier New" panose="02070309020205020404" pitchFamily="49" charset="0"/>
              <a:buChar char="o"/>
            </a:pPr>
            <a:r>
              <a:rPr lang="en-GB" sz="1300" b="1" dirty="0">
                <a:solidFill>
                  <a:srgbClr val="414042"/>
                </a:solidFill>
                <a:effectLst/>
                <a:latin typeface="Avenir" panose="02000503020000020003"/>
                <a:ea typeface="MS Mincho" panose="02020609040205080304" pitchFamily="49" charset="-128"/>
                <a:cs typeface="Times New Roman" panose="02020603050405020304" pitchFamily="18" charset="0"/>
              </a:rPr>
              <a:t>Detailed assessment: </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A home visit</a:t>
            </a:r>
          </a:p>
          <a:p>
            <a:pPr lvl="1">
              <a:lnSpc>
                <a:spcPct val="115000"/>
              </a:lnSpc>
              <a:spcBef>
                <a:spcPts val="0"/>
              </a:spcBef>
              <a:buFont typeface="Courier New" panose="02070309020205020404" pitchFamily="49" charset="0"/>
              <a:buChar char="o"/>
            </a:pPr>
            <a:r>
              <a:rPr lang="en-GB" sz="1300" b="1" dirty="0">
                <a:solidFill>
                  <a:srgbClr val="414042"/>
                </a:solidFill>
                <a:effectLst/>
                <a:latin typeface="Avenir" panose="02000503020000020003"/>
                <a:ea typeface="MS Mincho" panose="02020609040205080304" pitchFamily="49" charset="-128"/>
                <a:cs typeface="Times New Roman" panose="02020603050405020304" pitchFamily="18" charset="0"/>
              </a:rPr>
              <a:t>Coordination: the </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Retrofit Coordinator project manages procurement of suppliers</a:t>
            </a:r>
          </a:p>
          <a:p>
            <a:pPr lvl="1">
              <a:lnSpc>
                <a:spcPct val="115000"/>
              </a:lnSpc>
              <a:spcBef>
                <a:spcPts val="0"/>
              </a:spcBef>
              <a:buFont typeface="Courier New" panose="02070309020205020404" pitchFamily="49" charset="0"/>
              <a:buChar char="o"/>
            </a:pPr>
            <a:r>
              <a:rPr lang="en-GB" sz="1300" b="1" dirty="0">
                <a:solidFill>
                  <a:srgbClr val="414042"/>
                </a:solidFill>
                <a:effectLst/>
                <a:latin typeface="Avenir" panose="02000503020000020003"/>
                <a:ea typeface="MS Mincho" panose="02020609040205080304" pitchFamily="49" charset="-128"/>
                <a:cs typeface="Times New Roman" panose="02020603050405020304" pitchFamily="18" charset="0"/>
              </a:rPr>
              <a:t>Monitoring: </a:t>
            </a:r>
            <a:r>
              <a:rPr lang="en-GB" sz="1300" dirty="0">
                <a:solidFill>
                  <a:srgbClr val="414042"/>
                </a:solidFill>
                <a:effectLst/>
                <a:latin typeface="Avenir" panose="02000503020000020003"/>
                <a:ea typeface="MS Mincho" panose="02020609040205080304" pitchFamily="49" charset="-128"/>
                <a:cs typeface="Times New Roman" panose="02020603050405020304" pitchFamily="18" charset="0"/>
              </a:rPr>
              <a:t>Ongoing performance monitoring</a:t>
            </a:r>
          </a:p>
          <a:p>
            <a:pPr lvl="1">
              <a:lnSpc>
                <a:spcPct val="115000"/>
              </a:lnSpc>
              <a:buFont typeface="Courier New" panose="02070309020205020404" pitchFamily="49" charset="0"/>
              <a:buChar char="o"/>
            </a:pPr>
            <a:endParaRPr lang="en-GB" sz="400" b="1" dirty="0">
              <a:solidFill>
                <a:srgbClr val="414042"/>
              </a:solidFill>
              <a:latin typeface="Avenir"/>
              <a:ea typeface="MS Mincho" panose="02020609040205080304" pitchFamily="49" charset="-128"/>
              <a:cs typeface="Times New Roman" panose="02020603050405020304" pitchFamily="18" charset="0"/>
            </a:endParaRPr>
          </a:p>
          <a:p>
            <a:endParaRPr lang="en-US" sz="600" dirty="0"/>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dirty="0"/>
          </a:p>
        </p:txBody>
      </p:sp>
      <p:sp>
        <p:nvSpPr>
          <p:cNvPr id="3" name="Rectangle 2">
            <a:extLst>
              <a:ext uri="{FF2B5EF4-FFF2-40B4-BE49-F238E27FC236}">
                <a16:creationId xmlns:a16="http://schemas.microsoft.com/office/drawing/2014/main" id="{40C24741-2F44-4111-BD07-660EA863B3AC}"/>
              </a:ext>
            </a:extLst>
          </p:cNvPr>
          <p:cNvSpPr/>
          <p:nvPr/>
        </p:nvSpPr>
        <p:spPr>
          <a:xfrm>
            <a:off x="756708" y="4267654"/>
            <a:ext cx="6526244" cy="716030"/>
          </a:xfrm>
          <a:prstGeom prst="rect">
            <a:avLst/>
          </a:prstGeom>
          <a:solidFill>
            <a:schemeClr val="bg1">
              <a:lumMod val="95000"/>
            </a:schemeClr>
          </a:solidFill>
        </p:spPr>
        <p:txBody>
          <a:bodyPr wrap="square">
            <a:spAutoFit/>
          </a:bodyPr>
          <a:lstStyle/>
          <a:p>
            <a:pPr indent="-114300">
              <a:lnSpc>
                <a:spcPct val="115000"/>
              </a:lnSpc>
            </a:pPr>
            <a:r>
              <a:rPr lang="en-GB" sz="1200">
                <a:solidFill>
                  <a:srgbClr val="414042"/>
                </a:solidFill>
                <a:latin typeface="Avenir" panose="02000503020000020003"/>
                <a:ea typeface="MS Mincho" panose="02020609040205080304" pitchFamily="49" charset="-128"/>
                <a:cs typeface="Times New Roman" panose="02020603050405020304" pitchFamily="18" charset="0"/>
              </a:rPr>
              <a:t>An example of this is the </a:t>
            </a:r>
            <a:r>
              <a:rPr lang="en-GB" sz="1200" u="sng">
                <a:solidFill>
                  <a:srgbClr val="3592CF"/>
                </a:solidFill>
                <a:latin typeface="Avenir" panose="02000503020000020003"/>
                <a:ea typeface="MS Mincho" panose="02020609040205080304" pitchFamily="49" charset="-128"/>
                <a:cs typeface="Times New Roman" panose="02020603050405020304" pitchFamily="18" charset="0"/>
                <a:hlinkClick r:id="rId4"/>
              </a:rPr>
              <a:t>Retrofit Works</a:t>
            </a:r>
            <a:r>
              <a:rPr lang="en-GB" sz="1200">
                <a:solidFill>
                  <a:srgbClr val="414042"/>
                </a:solidFill>
                <a:latin typeface="Avenir" panose="02000503020000020003"/>
                <a:ea typeface="MS Mincho" panose="02020609040205080304" pitchFamily="49" charset="-128"/>
                <a:cs typeface="Times New Roman" panose="02020603050405020304" pitchFamily="18" charset="0"/>
              </a:rPr>
              <a:t> model, a cooperative structure that involves trusted community based ‘advocate’ organisations promoting the Retrofit Works Retrofit Coordinator service, along with suppliers who themselves are members of the cooperative. </a:t>
            </a:r>
            <a:endParaRPr lang="en-GB" sz="12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43221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Developing a One Stop Shop</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graphicFrame>
        <p:nvGraphicFramePr>
          <p:cNvPr id="3" name="Table 2">
            <a:extLst>
              <a:ext uri="{FF2B5EF4-FFF2-40B4-BE49-F238E27FC236}">
                <a16:creationId xmlns:a16="http://schemas.microsoft.com/office/drawing/2014/main" id="{D2D9B5C1-4983-42B1-B080-40D0B68AF143}"/>
              </a:ext>
            </a:extLst>
          </p:cNvPr>
          <p:cNvGraphicFramePr>
            <a:graphicFrameLocks noGrp="1"/>
          </p:cNvGraphicFramePr>
          <p:nvPr>
            <p:extLst>
              <p:ext uri="{D42A27DB-BD31-4B8C-83A1-F6EECF244321}">
                <p14:modId xmlns:p14="http://schemas.microsoft.com/office/powerpoint/2010/main" val="2396973261"/>
              </p:ext>
            </p:extLst>
          </p:nvPr>
        </p:nvGraphicFramePr>
        <p:xfrm>
          <a:off x="604308" y="1151781"/>
          <a:ext cx="6768000" cy="2462957"/>
        </p:xfrm>
        <a:graphic>
          <a:graphicData uri="http://schemas.openxmlformats.org/drawingml/2006/table">
            <a:tbl>
              <a:tblPr firstRow="1" firstCol="1" bandRow="1">
                <a:tableStyleId>{5C22544A-7EE6-4342-B048-85BDC9FD1C3A}</a:tableStyleId>
              </a:tblPr>
              <a:tblGrid>
                <a:gridCol w="6768000">
                  <a:extLst>
                    <a:ext uri="{9D8B030D-6E8A-4147-A177-3AD203B41FA5}">
                      <a16:colId xmlns:a16="http://schemas.microsoft.com/office/drawing/2014/main" val="1082854322"/>
                    </a:ext>
                  </a:extLst>
                </a:gridCol>
              </a:tblGrid>
              <a:tr h="2462957">
                <a:tc>
                  <a:txBody>
                    <a:bodyPr/>
                    <a:lstStyle/>
                    <a:p>
                      <a:pPr marL="0" lvl="0" indent="0">
                        <a:lnSpc>
                          <a:spcPct val="115000"/>
                        </a:lnSpc>
                        <a:spcBef>
                          <a:spcPts val="1800"/>
                        </a:spcBef>
                        <a:spcAft>
                          <a:spcPts val="0"/>
                        </a:spcAft>
                        <a:buSzPts val="1600"/>
                        <a:buFont typeface="+mj-lt"/>
                        <a:buNone/>
                      </a:pPr>
                      <a:r>
                        <a:rPr lang="en-GB" sz="1600" b="1" kern="1200"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p>
                    <a:p>
                      <a:pPr marL="228600">
                        <a:lnSpc>
                          <a:spcPct val="115000"/>
                        </a:lnSpc>
                      </a:pPr>
                      <a:r>
                        <a:rPr lang="en-GB" sz="1200" dirty="0">
                          <a:effectLst/>
                        </a:rPr>
                        <a:t> </a:t>
                      </a:r>
                      <a:endParaRPr lang="en-GB" sz="1200" b="0" dirty="0">
                        <a:effectLst/>
                      </a:endParaRPr>
                    </a:p>
                    <a:p>
                      <a:pPr marL="342900" lvl="0" indent="-342900">
                        <a:lnSpc>
                          <a:spcPct val="115000"/>
                        </a:lnSpc>
                        <a:buFont typeface="Symbol" panose="05050102010706020507" pitchFamily="18" charset="2"/>
                        <a:buChar char=""/>
                      </a:pPr>
                      <a:r>
                        <a:rPr lang="en-GB" sz="1400" b="0" kern="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Review the </a:t>
                      </a:r>
                      <a:r>
                        <a:rPr lang="en-GB" sz="1400" b="0" kern="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INNOVATE guide</a:t>
                      </a:r>
                      <a:r>
                        <a:rPr lang="en-GB" sz="1400" b="0" kern="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to gain a good understanding of the different models and the potential role of local authorities.</a:t>
                      </a:r>
                    </a:p>
                    <a:p>
                      <a:pPr marL="342900" lvl="0" indent="-342900">
                        <a:lnSpc>
                          <a:spcPct val="115000"/>
                        </a:lnSpc>
                        <a:buFont typeface="Symbol" panose="05050102010706020507" pitchFamily="18" charset="2"/>
                        <a:buChar char=""/>
                      </a:pPr>
                      <a:r>
                        <a:rPr lang="en-GB" sz="1400" b="0" kern="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Incorporate the establishment of a one stop shop as a key element of the city-strategy and engage coalition members as potential partners.</a:t>
                      </a:r>
                    </a:p>
                    <a:p>
                      <a:pPr marL="342900" lvl="0" indent="-342900">
                        <a:lnSpc>
                          <a:spcPct val="115000"/>
                        </a:lnSpc>
                        <a:buFont typeface="Symbol" panose="05050102010706020507" pitchFamily="18" charset="2"/>
                        <a:buChar char=""/>
                      </a:pPr>
                      <a:r>
                        <a:rPr lang="en-GB" sz="1400" b="0" kern="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Develop opportunities for the one stop shop model to work alongside social housing initiatives in a joined-up neighbourhood-based approach.</a:t>
                      </a:r>
                    </a:p>
                    <a:p>
                      <a:pPr>
                        <a:lnSpc>
                          <a:spcPct val="115000"/>
                        </a:lnSpc>
                      </a:pPr>
                      <a:r>
                        <a:rPr lang="en-GB" sz="1400" dirty="0">
                          <a:effectLst/>
                        </a:rPr>
                        <a:t> </a:t>
                      </a:r>
                      <a:endParaRPr lang="en-GB" sz="1400" dirty="0">
                        <a:solidFill>
                          <a:srgbClr val="414042"/>
                        </a:solidFill>
                        <a:effectLst/>
                        <a:latin typeface="Avenir"/>
                        <a:ea typeface="MS Mincho" panose="02020609040205080304" pitchFamily="49" charset="-128"/>
                        <a:cs typeface="Times New Roman" panose="02020603050405020304" pitchFamily="18" charset="0"/>
                      </a:endParaRPr>
                    </a:p>
                  </a:txBody>
                  <a:tcPr marL="68580" marR="68580" marT="0" marB="0">
                    <a:solidFill>
                      <a:schemeClr val="bg1">
                        <a:lumMod val="95000"/>
                      </a:schemeClr>
                    </a:solidFill>
                  </a:tcPr>
                </a:tc>
                <a:extLst>
                  <a:ext uri="{0D108BD9-81ED-4DB2-BD59-A6C34878D82A}">
                    <a16:rowId xmlns:a16="http://schemas.microsoft.com/office/drawing/2014/main" val="2727243246"/>
                  </a:ext>
                </a:extLst>
              </a:tr>
            </a:tbl>
          </a:graphicData>
        </a:graphic>
      </p:graphicFrame>
    </p:spTree>
    <p:extLst>
      <p:ext uri="{BB962C8B-B14F-4D97-AF65-F5344CB8AC3E}">
        <p14:creationId xmlns:p14="http://schemas.microsoft.com/office/powerpoint/2010/main" val="158082558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16078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1292662"/>
          </a:xfrm>
          <a:prstGeom prst="rect">
            <a:avLst/>
          </a:prstGeom>
          <a:noFill/>
        </p:spPr>
        <p:txBody>
          <a:bodyPr wrap="square">
            <a:spAutoFit/>
          </a:bodyPr>
          <a:lstStyle/>
          <a:p>
            <a:pPr>
              <a:lnSpc>
                <a:spcPct val="115000"/>
              </a:lnSpc>
            </a:pPr>
            <a:r>
              <a:rPr lang="en-US" sz="4000" b="1">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a:solidFill>
                  <a:schemeClr val="bg1"/>
                </a:solidFill>
                <a:effectLst/>
                <a:latin typeface="NeuzeitGro"/>
                <a:ea typeface="MS Gothic" panose="020B0609070205080204" pitchFamily="49" charset="-128"/>
                <a:cs typeface="Times New Roman" panose="02020603050405020304" pitchFamily="18" charset="0"/>
              </a:rPr>
              <a:t>Part 3 – </a:t>
            </a:r>
            <a:r>
              <a:rPr lang="en-US" sz="3200" b="1">
                <a:solidFill>
                  <a:schemeClr val="bg1"/>
                </a:solidFill>
                <a:latin typeface="NeuzeitGro"/>
                <a:ea typeface="MS Gothic" panose="020B0609070205080204" pitchFamily="49" charset="-128"/>
                <a:cs typeface="Times New Roman" panose="02020603050405020304" pitchFamily="18" charset="0"/>
              </a:rPr>
              <a:t>Engaging householders and landlords</a:t>
            </a:r>
            <a:endParaRPr lang="en-GB" sz="3200" b="1">
              <a:solidFill>
                <a:schemeClr val="bg1"/>
              </a:solidFill>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2"/>
          <a:srcRect b="18811"/>
          <a:stretch/>
        </p:blipFill>
        <p:spPr>
          <a:xfrm>
            <a:off x="3696026" y="-43374"/>
            <a:ext cx="5402905" cy="3159955"/>
          </a:xfrm>
          <a:prstGeom prst="rect">
            <a:avLst/>
          </a:prstGeom>
        </p:spPr>
      </p:pic>
      <p:pic>
        <p:nvPicPr>
          <p:cNvPr id="4" name="Picture 3" descr="A person standing in front of a mirror posing for the camera&#10;&#10;Description automatically generated">
            <a:extLst>
              <a:ext uri="{FF2B5EF4-FFF2-40B4-BE49-F238E27FC236}">
                <a16:creationId xmlns:a16="http://schemas.microsoft.com/office/drawing/2014/main" id="{60EB7B14-BA98-462F-BD59-5ACDAE30F863}"/>
              </a:ext>
            </a:extLst>
          </p:cNvPr>
          <p:cNvPicPr>
            <a:picLocks noChangeAspect="1"/>
          </p:cNvPicPr>
          <p:nvPr/>
        </p:nvPicPr>
        <p:blipFill>
          <a:blip r:embed="rId3"/>
          <a:stretch>
            <a:fillRect/>
          </a:stretch>
        </p:blipFill>
        <p:spPr>
          <a:xfrm>
            <a:off x="0" y="1600200"/>
            <a:ext cx="9144000" cy="4822031"/>
          </a:xfrm>
          <a:prstGeom prst="rect">
            <a:avLst/>
          </a:prstGeom>
        </p:spPr>
      </p:pic>
    </p:spTree>
    <p:extLst>
      <p:ext uri="{BB962C8B-B14F-4D97-AF65-F5344CB8AC3E}">
        <p14:creationId xmlns:p14="http://schemas.microsoft.com/office/powerpoint/2010/main" val="64232979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628650" y="301553"/>
            <a:ext cx="6679823" cy="994172"/>
          </a:xfrm>
        </p:spPr>
        <p:txBody>
          <a:bodyPr>
            <a:normAutofit/>
          </a:bodyPr>
          <a:lstStyle/>
          <a:p>
            <a:r>
              <a:rPr lang="en-GB" sz="2200" dirty="0">
                <a:solidFill>
                  <a:srgbClr val="5C068C"/>
                </a:solidFill>
                <a:ea typeface="+mn-ea"/>
              </a:rPr>
              <a:t>Defining the audience: market segmentation and messaging </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756708" y="1104901"/>
            <a:ext cx="8204412" cy="3579020"/>
          </a:xfrm>
        </p:spPr>
        <p:txBody>
          <a:bodyPr>
            <a:normAutofit fontScale="62500" lnSpcReduction="20000"/>
          </a:bodyPr>
          <a:lstStyle/>
          <a:p>
            <a:pPr marL="0" indent="0">
              <a:lnSpc>
                <a:spcPct val="115000"/>
              </a:lnSpc>
              <a:spcBef>
                <a:spcPts val="0"/>
              </a:spcBef>
              <a:buNone/>
            </a:pPr>
            <a:r>
              <a:rPr lang="en-GB" sz="2000" dirty="0">
                <a:solidFill>
                  <a:srgbClr val="414042"/>
                </a:solidFill>
                <a:effectLst/>
                <a:latin typeface="Avenir"/>
                <a:ea typeface="MS Mincho" panose="02020609040205080304" pitchFamily="49" charset="-128"/>
                <a:cs typeface="Times New Roman" panose="02020603050405020304" pitchFamily="18" charset="0"/>
              </a:rPr>
              <a:t>Targeted information and encouragement from a local authority can help engage residents, as local authorities are trusted by the public and benefit from existing communication channels. A successful engagement and communications plan will need to:</a:t>
            </a:r>
            <a:endParaRPr lang="en-US" sz="2000" dirty="0">
              <a:solidFill>
                <a:srgbClr val="414042"/>
              </a:solidFill>
              <a:effectLst/>
              <a:latin typeface="Avenir"/>
              <a:ea typeface="MS Mincho" panose="02020609040205080304" pitchFamily="49" charset="-128"/>
              <a:cs typeface="Times New Roman" panose="02020603050405020304" pitchFamily="18" charset="0"/>
            </a:endParaRPr>
          </a:p>
          <a:p>
            <a:pPr>
              <a:lnSpc>
                <a:spcPct val="115000"/>
              </a:lnSpc>
            </a:pPr>
            <a:r>
              <a:rPr lang="en-US" sz="1700" dirty="0">
                <a:solidFill>
                  <a:srgbClr val="414042"/>
                </a:solidFill>
                <a:effectLst/>
                <a:latin typeface="Avenir"/>
                <a:ea typeface="MS Mincho" panose="02020609040205080304" pitchFamily="49" charset="-128"/>
                <a:cs typeface="Times New Roman" panose="02020603050405020304" pitchFamily="18" charset="0"/>
              </a:rPr>
              <a:t>Define the audience, looking at: </a:t>
            </a:r>
          </a:p>
          <a:p>
            <a:pPr lvl="1">
              <a:lnSpc>
                <a:spcPct val="115000"/>
              </a:lnSpc>
              <a:buFont typeface="Courier New" panose="02070309020205020404" pitchFamily="49" charset="0"/>
              <a:buChar char="o"/>
            </a:pPr>
            <a:r>
              <a:rPr lang="en-US" sz="1600" b="1" dirty="0">
                <a:solidFill>
                  <a:srgbClr val="414042"/>
                </a:solidFill>
                <a:latin typeface="Avenir"/>
                <a:ea typeface="MS Mincho" panose="02020609040205080304" pitchFamily="49" charset="-128"/>
                <a:cs typeface="Times New Roman" panose="02020603050405020304" pitchFamily="18" charset="0"/>
              </a:rPr>
              <a:t>Tenure types</a:t>
            </a:r>
            <a:r>
              <a:rPr lang="en-US" sz="1600" dirty="0">
                <a:solidFill>
                  <a:srgbClr val="414042"/>
                </a:solidFill>
                <a:latin typeface="Avenir"/>
                <a:ea typeface="MS Mincho" panose="02020609040205080304" pitchFamily="49" charset="-128"/>
                <a:cs typeface="Times New Roman" panose="02020603050405020304" pitchFamily="18" charset="0"/>
              </a:rPr>
              <a:t>: </a:t>
            </a:r>
            <a:r>
              <a:rPr lang="en-GB" sz="1600" dirty="0">
                <a:solidFill>
                  <a:srgbClr val="414042"/>
                </a:solidFill>
                <a:latin typeface="Avenir"/>
                <a:ea typeface="MS Mincho" panose="02020609040205080304" pitchFamily="49" charset="-128"/>
                <a:cs typeface="Times New Roman" panose="02020603050405020304" pitchFamily="18" charset="0"/>
              </a:rPr>
              <a:t>social or private renters and homeowners - both high and low income</a:t>
            </a:r>
            <a:endParaRPr lang="en-US" sz="1600" dirty="0">
              <a:solidFill>
                <a:srgbClr val="414042"/>
              </a:solidFill>
              <a:latin typeface="Avenir"/>
              <a:ea typeface="MS Mincho" panose="02020609040205080304" pitchFamily="49" charset="-128"/>
              <a:cs typeface="Times New Roman" panose="02020603050405020304" pitchFamily="18" charset="0"/>
            </a:endParaRPr>
          </a:p>
          <a:p>
            <a:pPr lvl="1">
              <a:lnSpc>
                <a:spcPct val="115000"/>
              </a:lnSpc>
              <a:buFont typeface="Courier New" panose="02070309020205020404" pitchFamily="49" charset="0"/>
              <a:buChar char="o"/>
            </a:pPr>
            <a:r>
              <a:rPr lang="en-US" sz="1600" dirty="0">
                <a:solidFill>
                  <a:srgbClr val="414042"/>
                </a:solidFill>
                <a:latin typeface="Avenir"/>
                <a:ea typeface="MS Mincho" panose="02020609040205080304" pitchFamily="49" charset="-128"/>
                <a:cs typeface="Times New Roman" panose="02020603050405020304" pitchFamily="18" charset="0"/>
              </a:rPr>
              <a:t>How to harness </a:t>
            </a:r>
            <a:r>
              <a:rPr lang="en-US" sz="1600" b="1" dirty="0">
                <a:solidFill>
                  <a:srgbClr val="414042"/>
                </a:solidFill>
                <a:latin typeface="Avenir"/>
                <a:ea typeface="MS Mincho" panose="02020609040205080304" pitchFamily="49" charset="-128"/>
                <a:cs typeface="Times New Roman" panose="02020603050405020304" pitchFamily="18" charset="0"/>
              </a:rPr>
              <a:t>key life stages </a:t>
            </a:r>
            <a:r>
              <a:rPr lang="en-US" sz="1600" dirty="0">
                <a:solidFill>
                  <a:srgbClr val="414042"/>
                </a:solidFill>
                <a:latin typeface="Avenir"/>
                <a:ea typeface="MS Mincho" panose="02020609040205080304" pitchFamily="49" charset="-128"/>
                <a:cs typeface="Times New Roman" panose="02020603050405020304" pitchFamily="18" charset="0"/>
              </a:rPr>
              <a:t>and  ‘trigger points’ relevant to retrofit, such as moving home</a:t>
            </a:r>
          </a:p>
          <a:p>
            <a:pPr lvl="1">
              <a:lnSpc>
                <a:spcPct val="115000"/>
              </a:lnSpc>
              <a:buFont typeface="Courier New" panose="02070309020205020404" pitchFamily="49" charset="0"/>
              <a:buChar char="o"/>
            </a:pPr>
            <a:r>
              <a:rPr lang="en-US" sz="1600" b="1" dirty="0">
                <a:solidFill>
                  <a:srgbClr val="414042"/>
                </a:solidFill>
                <a:latin typeface="Avenir"/>
                <a:ea typeface="MS Mincho" panose="02020609040205080304" pitchFamily="49" charset="-128"/>
                <a:cs typeface="Times New Roman" panose="02020603050405020304" pitchFamily="18" charset="0"/>
              </a:rPr>
              <a:t>Common and unique barriers </a:t>
            </a:r>
            <a:r>
              <a:rPr lang="en-US" sz="1600" dirty="0">
                <a:solidFill>
                  <a:srgbClr val="414042"/>
                </a:solidFill>
                <a:latin typeface="Avenir"/>
                <a:ea typeface="MS Mincho" panose="02020609040205080304" pitchFamily="49" charset="-128"/>
                <a:cs typeface="Times New Roman" panose="02020603050405020304" pitchFamily="18" charset="0"/>
              </a:rPr>
              <a:t>e.g. risk aversion, awareness</a:t>
            </a:r>
            <a:endParaRPr lang="en-GB" sz="1600" dirty="0">
              <a:solidFill>
                <a:srgbClr val="414042"/>
              </a:solidFill>
              <a:effectLst/>
              <a:latin typeface="Avenir"/>
              <a:ea typeface="MS Mincho" panose="02020609040205080304" pitchFamily="49" charset="-128"/>
              <a:cs typeface="Times New Roman" panose="02020603050405020304" pitchFamily="18" charset="0"/>
            </a:endParaRPr>
          </a:p>
          <a:p>
            <a:pPr>
              <a:lnSpc>
                <a:spcPct val="115000"/>
              </a:lnSpc>
            </a:pPr>
            <a:r>
              <a:rPr lang="en-US" sz="1700" dirty="0">
                <a:solidFill>
                  <a:srgbClr val="414042"/>
                </a:solidFill>
                <a:effectLst/>
                <a:latin typeface="Avenir"/>
                <a:ea typeface="MS Mincho" panose="02020609040205080304" pitchFamily="49" charset="-128"/>
                <a:cs typeface="Times New Roman" panose="02020603050405020304" pitchFamily="18" charset="0"/>
              </a:rPr>
              <a:t>Consider psychological types and the ways to appeal to each type</a:t>
            </a:r>
          </a:p>
          <a:p>
            <a:pPr lvl="1">
              <a:lnSpc>
                <a:spcPct val="115000"/>
              </a:lnSpc>
              <a:buFont typeface="Courier New" panose="02070309020205020404" pitchFamily="49" charset="0"/>
              <a:buChar char="o"/>
            </a:pPr>
            <a:r>
              <a:rPr lang="en-US" sz="1600" dirty="0">
                <a:solidFill>
                  <a:srgbClr val="414042"/>
                </a:solidFill>
                <a:latin typeface="Avenir"/>
                <a:ea typeface="MS Mincho" panose="02020609040205080304" pitchFamily="49" charset="-128"/>
                <a:cs typeface="Times New Roman" panose="02020603050405020304" pitchFamily="18" charset="0"/>
              </a:rPr>
              <a:t>The ‘</a:t>
            </a:r>
            <a:r>
              <a:rPr lang="en-US" sz="1600" b="1" dirty="0">
                <a:solidFill>
                  <a:srgbClr val="414042"/>
                </a:solidFill>
                <a:latin typeface="Avenir"/>
                <a:ea typeface="MS Mincho" panose="02020609040205080304" pitchFamily="49" charset="-128"/>
                <a:cs typeface="Times New Roman" panose="02020603050405020304" pitchFamily="18" charset="0"/>
              </a:rPr>
              <a:t>Diffusion of Innovations’ theory </a:t>
            </a:r>
            <a:r>
              <a:rPr lang="en-US" sz="1600" dirty="0">
                <a:solidFill>
                  <a:srgbClr val="414042"/>
                </a:solidFill>
                <a:latin typeface="Avenir"/>
                <a:ea typeface="MS Mincho" panose="02020609040205080304" pitchFamily="49" charset="-128"/>
                <a:cs typeface="Times New Roman" panose="02020603050405020304" pitchFamily="18" charset="0"/>
              </a:rPr>
              <a:t>examines different psychological ‘types’ including: innovators, early adopters, early majority, late majority, laggards. </a:t>
            </a:r>
            <a:r>
              <a:rPr lang="en-GB" sz="1600" dirty="0">
                <a:solidFill>
                  <a:srgbClr val="414042"/>
                </a:solidFill>
                <a:latin typeface="Avenir"/>
                <a:ea typeface="MS Mincho" panose="02020609040205080304" pitchFamily="49" charset="-128"/>
                <a:cs typeface="Times New Roman" panose="02020603050405020304" pitchFamily="18" charset="0"/>
              </a:rPr>
              <a:t>This theory can be used in communications and engagement with residents through helping tailor messaging. </a:t>
            </a:r>
          </a:p>
          <a:p>
            <a:pPr>
              <a:lnSpc>
                <a:spcPct val="115000"/>
              </a:lnSpc>
            </a:pPr>
            <a:r>
              <a:rPr lang="en-US" sz="1700" dirty="0">
                <a:solidFill>
                  <a:srgbClr val="414042"/>
                </a:solidFill>
                <a:effectLst/>
                <a:latin typeface="Avenir"/>
                <a:ea typeface="MS Mincho" panose="02020609040205080304" pitchFamily="49" charset="-128"/>
                <a:cs typeface="Times New Roman" panose="02020603050405020304" pitchFamily="18" charset="0"/>
              </a:rPr>
              <a:t>Consider different market segments – motivations and messaging</a:t>
            </a:r>
          </a:p>
          <a:p>
            <a:pPr lvl="1">
              <a:lnSpc>
                <a:spcPct val="115000"/>
              </a:lnSpc>
              <a:buFont typeface="Courier New" panose="02070309020205020404" pitchFamily="49" charset="0"/>
              <a:buChar char="o"/>
            </a:pPr>
            <a:r>
              <a:rPr lang="en-US" sz="1600" dirty="0">
                <a:solidFill>
                  <a:srgbClr val="414042"/>
                </a:solidFill>
                <a:latin typeface="Avenir"/>
                <a:ea typeface="MS Mincho" panose="02020609040205080304" pitchFamily="49" charset="-128"/>
                <a:cs typeface="Times New Roman" panose="02020603050405020304" pitchFamily="18" charset="0"/>
              </a:rPr>
              <a:t>E.g. homeowners, able to pay vs less able to pay, social housing etc. will require different messaging to address their circumstances / barriers e.g. signposting to funding or a consideration of time constraints.</a:t>
            </a:r>
          </a:p>
          <a:p>
            <a:pPr lvl="1">
              <a:lnSpc>
                <a:spcPct val="115000"/>
              </a:lnSpc>
              <a:buFont typeface="Courier New" panose="02070309020205020404" pitchFamily="49" charset="0"/>
              <a:buChar char="o"/>
            </a:pPr>
            <a:r>
              <a:rPr lang="en-US" sz="1600" dirty="0">
                <a:solidFill>
                  <a:srgbClr val="414042"/>
                </a:solidFill>
                <a:latin typeface="Avenir"/>
                <a:ea typeface="MS Mincho" panose="02020609040205080304" pitchFamily="49" charset="-128"/>
                <a:cs typeface="Times New Roman" panose="02020603050405020304" pitchFamily="18" charset="0"/>
              </a:rPr>
              <a:t>Other key messages for residents and landlord include the </a:t>
            </a:r>
            <a:r>
              <a:rPr lang="en-GB" sz="1600" dirty="0">
                <a:solidFill>
                  <a:srgbClr val="414042"/>
                </a:solidFill>
                <a:latin typeface="Avenir"/>
                <a:ea typeface="MS Mincho" panose="02020609040205080304" pitchFamily="49" charset="-128"/>
                <a:cs typeface="Times New Roman" panose="02020603050405020304" pitchFamily="18" charset="0"/>
              </a:rPr>
              <a:t>importance of phased whole house retrofit plans and quality assurance</a:t>
            </a:r>
          </a:p>
          <a:p>
            <a:pPr>
              <a:lnSpc>
                <a:spcPct val="115000"/>
              </a:lnSpc>
            </a:pPr>
            <a:r>
              <a:rPr lang="en-US" sz="1700" dirty="0">
                <a:solidFill>
                  <a:srgbClr val="414042"/>
                </a:solidFill>
                <a:effectLst/>
                <a:latin typeface="Avenir"/>
                <a:ea typeface="MS Mincho" panose="02020609040205080304" pitchFamily="49" charset="-128"/>
                <a:cs typeface="Times New Roman" panose="02020603050405020304" pitchFamily="18" charset="0"/>
              </a:rPr>
              <a:t>The customer journey through the </a:t>
            </a:r>
            <a:r>
              <a:rPr lang="en-US" sz="1700" dirty="0">
                <a:solidFill>
                  <a:srgbClr val="414042"/>
                </a:solidFill>
                <a:latin typeface="Avenir"/>
                <a:ea typeface="MS Mincho" panose="02020609040205080304" pitchFamily="49" charset="-128"/>
                <a:cs typeface="Times New Roman" panose="02020603050405020304" pitchFamily="18" charset="0"/>
              </a:rPr>
              <a:t>o</a:t>
            </a:r>
            <a:r>
              <a:rPr lang="en-US" sz="1700" dirty="0">
                <a:solidFill>
                  <a:srgbClr val="414042"/>
                </a:solidFill>
                <a:effectLst/>
                <a:latin typeface="Avenir"/>
                <a:ea typeface="MS Mincho" panose="02020609040205080304" pitchFamily="49" charset="-128"/>
                <a:cs typeface="Times New Roman" panose="02020603050405020304" pitchFamily="18" charset="0"/>
              </a:rPr>
              <a:t>ne stop shop model</a:t>
            </a:r>
          </a:p>
          <a:p>
            <a:pPr lvl="1">
              <a:lnSpc>
                <a:spcPct val="115000"/>
              </a:lnSpc>
              <a:buFont typeface="Courier New" panose="02070309020205020404" pitchFamily="49" charset="0"/>
              <a:buChar char="o"/>
            </a:pPr>
            <a:r>
              <a:rPr lang="en-GB" sz="1600" dirty="0">
                <a:solidFill>
                  <a:srgbClr val="414042"/>
                </a:solidFill>
                <a:latin typeface="Avenir"/>
                <a:ea typeface="MS Mincho" panose="02020609040205080304" pitchFamily="49" charset="-128"/>
                <a:cs typeface="Times New Roman" panose="02020603050405020304" pitchFamily="18" charset="0"/>
              </a:rPr>
              <a:t>Being clear about the customer journey as a local authority and then using it to shape key communications and any engagement plan is an important component of a successful strategy</a:t>
            </a:r>
            <a:endParaRPr lang="en-US" sz="2600" dirty="0"/>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Tree>
    <p:extLst>
      <p:ext uri="{BB962C8B-B14F-4D97-AF65-F5344CB8AC3E}">
        <p14:creationId xmlns:p14="http://schemas.microsoft.com/office/powerpoint/2010/main" val="72797410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Engaging householders and landlords</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graphicFrame>
        <p:nvGraphicFramePr>
          <p:cNvPr id="5" name="Table 4">
            <a:extLst>
              <a:ext uri="{FF2B5EF4-FFF2-40B4-BE49-F238E27FC236}">
                <a16:creationId xmlns:a16="http://schemas.microsoft.com/office/drawing/2014/main" id="{F37B19AB-9506-4941-BB7A-B870BF5FA1D8}"/>
              </a:ext>
            </a:extLst>
          </p:cNvPr>
          <p:cNvGraphicFramePr>
            <a:graphicFrameLocks noGrp="1"/>
          </p:cNvGraphicFramePr>
          <p:nvPr>
            <p:extLst>
              <p:ext uri="{D42A27DB-BD31-4B8C-83A1-F6EECF244321}">
                <p14:modId xmlns:p14="http://schemas.microsoft.com/office/powerpoint/2010/main" val="2289267563"/>
              </p:ext>
            </p:extLst>
          </p:nvPr>
        </p:nvGraphicFramePr>
        <p:xfrm>
          <a:off x="604308" y="1050831"/>
          <a:ext cx="6768000" cy="3633089"/>
        </p:xfrm>
        <a:graphic>
          <a:graphicData uri="http://schemas.openxmlformats.org/drawingml/2006/table">
            <a:tbl>
              <a:tblPr firstRow="1" firstCol="1" bandRow="1"/>
              <a:tblGrid>
                <a:gridCol w="6768000">
                  <a:extLst>
                    <a:ext uri="{9D8B030D-6E8A-4147-A177-3AD203B41FA5}">
                      <a16:colId xmlns:a16="http://schemas.microsoft.com/office/drawing/2014/main" val="566685748"/>
                    </a:ext>
                  </a:extLst>
                </a:gridCol>
              </a:tblGrid>
              <a:tr h="3384000">
                <a:tc>
                  <a:txBody>
                    <a:bodyPr/>
                    <a:lstStyle/>
                    <a:p>
                      <a:pPr marL="0" lvl="0" indent="0">
                        <a:lnSpc>
                          <a:spcPct val="115000"/>
                        </a:lnSpc>
                        <a:spcBef>
                          <a:spcPts val="1800"/>
                        </a:spcBef>
                        <a:spcAft>
                          <a:spcPts val="0"/>
                        </a:spcAft>
                        <a:buClr>
                          <a:srgbClr val="7030A0"/>
                        </a:buClr>
                        <a:buSzPts val="1600"/>
                        <a:buFont typeface="+mj-lt"/>
                        <a:buNone/>
                      </a:pPr>
                      <a:r>
                        <a:rPr lang="en-GB" sz="1600" b="1">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endParaRPr lang="en-GB" sz="1200" b="1">
                        <a:solidFill>
                          <a:schemeClr val="tx1"/>
                        </a:solidFill>
                        <a:effectLst/>
                        <a:latin typeface="Calibri" panose="020F0502020204030204" pitchFamily="34" charset="0"/>
                        <a:ea typeface="MS Gothic" panose="020B0609070205080204" pitchFamily="49" charset="-128"/>
                        <a:cs typeface="Times New Roman" panose="02020603050405020304" pitchFamily="18" charset="0"/>
                      </a:endParaRPr>
                    </a:p>
                    <a:p>
                      <a:pPr marL="453390">
                        <a:lnSpc>
                          <a:spcPct val="115000"/>
                        </a:lnSpc>
                      </a:pPr>
                      <a:r>
                        <a:rPr lang="en-GB" sz="120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p>
                    <a:p>
                      <a:pPr marL="342900" lvl="0" indent="-342900">
                        <a:lnSpc>
                          <a:spcPct val="115000"/>
                        </a:lnSpc>
                        <a:buFont typeface="Symbol" panose="05050102010706020507" pitchFamily="18" charset="2"/>
                        <a:buChar char=""/>
                      </a:pPr>
                      <a:r>
                        <a:rPr lang="en-GB" sz="1200">
                          <a:solidFill>
                            <a:srgbClr val="414042"/>
                          </a:solidFill>
                          <a:effectLst/>
                          <a:latin typeface="Avenir" panose="02000503020000020003"/>
                          <a:ea typeface="MS Mincho" panose="02020609040205080304" pitchFamily="49" charset="-128"/>
                          <a:cs typeface="Times New Roman" panose="02020603050405020304" pitchFamily="18" charset="0"/>
                        </a:rPr>
                        <a:t>Capitalise on the immediate opportunity offered by the Green Homes Grant (GHG) scheme by providing information on the programme parameters and eligibility criteria through community networks to ensure communities are aware of the programme and can link it to their existing referral pathways. Brief councillors about the GHG and encouraging them to publicise the scheme through their networks.</a:t>
                      </a:r>
                    </a:p>
                    <a:p>
                      <a:pPr marL="342900" lvl="0" indent="-342900">
                        <a:lnSpc>
                          <a:spcPct val="115000"/>
                        </a:lnSpc>
                        <a:buFont typeface="Symbol" panose="05050102010706020507" pitchFamily="18" charset="2"/>
                        <a:buChar char=""/>
                      </a:pPr>
                      <a:r>
                        <a:rPr lang="en-GB" sz="1200">
                          <a:solidFill>
                            <a:srgbClr val="414042"/>
                          </a:solidFill>
                          <a:effectLst/>
                          <a:latin typeface="Avenir" panose="02000503020000020003"/>
                          <a:ea typeface="MS Mincho" panose="02020609040205080304" pitchFamily="49" charset="-128"/>
                          <a:cs typeface="Times New Roman" panose="02020603050405020304" pitchFamily="18" charset="0"/>
                        </a:rPr>
                        <a:t>Review details of any residents that have been through other energy efficiency programmes and, where permissible, contact them again to let them know about the GHG programme and how to apply. </a:t>
                      </a:r>
                    </a:p>
                    <a:p>
                      <a:pPr marL="342900" lvl="0" indent="-342900">
                        <a:lnSpc>
                          <a:spcPct val="115000"/>
                        </a:lnSpc>
                        <a:buFont typeface="Symbol" panose="05050102010706020507" pitchFamily="18" charset="2"/>
                        <a:buChar char=""/>
                      </a:pPr>
                      <a:r>
                        <a:rPr lang="en-GB" sz="1200">
                          <a:solidFill>
                            <a:srgbClr val="414042"/>
                          </a:solidFill>
                          <a:effectLst/>
                          <a:latin typeface="Avenir" panose="02000503020000020003"/>
                          <a:ea typeface="MS Mincho" panose="02020609040205080304" pitchFamily="49" charset="-128"/>
                          <a:cs typeface="Times New Roman" panose="02020603050405020304" pitchFamily="18" charset="0"/>
                        </a:rPr>
                        <a:t>Communicate with residents about the benefits of retrofit, the importance of whole house plans, and the importance of using only accredited installers and suppliers. Taking into account differing motivations and types of audience.</a:t>
                      </a:r>
                    </a:p>
                    <a:p>
                      <a:pPr marL="342900" lvl="0" indent="-342900">
                        <a:lnSpc>
                          <a:spcPct val="115000"/>
                        </a:lnSpc>
                        <a:buFont typeface="Symbol" panose="05050102010706020507" pitchFamily="18" charset="2"/>
                        <a:buChar char=""/>
                      </a:pPr>
                      <a:r>
                        <a:rPr lang="en-GB" sz="1200">
                          <a:solidFill>
                            <a:srgbClr val="414042"/>
                          </a:solidFill>
                          <a:effectLst/>
                          <a:latin typeface="Avenir" panose="02000503020000020003"/>
                          <a:ea typeface="MS Mincho" panose="02020609040205080304" pitchFamily="49" charset="-128"/>
                          <a:cs typeface="Times New Roman" panose="02020603050405020304" pitchFamily="18" charset="0"/>
                        </a:rPr>
                        <a:t>Working with sector partners, create a communications and engagement plan as part of a longer-term strategy taking into account differing tenure types, life changes and trigger points and psychologies</a:t>
                      </a:r>
                      <a:r>
                        <a:rPr lang="en-GB" sz="120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a:t>
                      </a:r>
                    </a:p>
                    <a:p>
                      <a:pPr>
                        <a:lnSpc>
                          <a:spcPct val="115000"/>
                        </a:lnSpc>
                      </a:pPr>
                      <a:r>
                        <a:rPr lang="en-GB" sz="120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endParaRPr lang="en-GB" sz="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114796627"/>
                  </a:ext>
                </a:extLst>
              </a:tr>
            </a:tbl>
          </a:graphicData>
        </a:graphic>
      </p:graphicFrame>
    </p:spTree>
    <p:extLst>
      <p:ext uri="{BB962C8B-B14F-4D97-AF65-F5344CB8AC3E}">
        <p14:creationId xmlns:p14="http://schemas.microsoft.com/office/powerpoint/2010/main" val="251289254"/>
      </p:ext>
    </p:extLst>
  </p:cSld>
  <p:clrMapOvr>
    <a:overrideClrMapping bg1="lt1" tx1="dk1" bg2="lt2" tx2="dk2" accent1="accent1" accent2="accent2" accent3="accent3" accent4="accent4" accent5="accent5" accent6="accent6" hlink="hlink" folHlink="folHlink"/>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16078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1292662"/>
          </a:xfrm>
          <a:prstGeom prst="rect">
            <a:avLst/>
          </a:prstGeom>
          <a:noFill/>
        </p:spPr>
        <p:txBody>
          <a:bodyPr wrap="square">
            <a:spAutoFit/>
          </a:bodyPr>
          <a:lstStyle/>
          <a:p>
            <a:pPr>
              <a:lnSpc>
                <a:spcPct val="115000"/>
              </a:lnSpc>
            </a:pPr>
            <a:r>
              <a:rPr lang="en-US" sz="4000" b="1">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a:solidFill>
                  <a:schemeClr val="bg1"/>
                </a:solidFill>
                <a:effectLst/>
                <a:latin typeface="NeuzeitGro"/>
                <a:ea typeface="MS Gothic" panose="020B0609070205080204" pitchFamily="49" charset="-128"/>
                <a:cs typeface="Times New Roman" panose="02020603050405020304" pitchFamily="18" charset="0"/>
              </a:rPr>
              <a:t>Part 4 – </a:t>
            </a:r>
            <a:r>
              <a:rPr lang="en-US" sz="3200" b="1">
                <a:solidFill>
                  <a:schemeClr val="bg1"/>
                </a:solidFill>
                <a:latin typeface="NeuzeitGro"/>
                <a:ea typeface="MS Gothic" panose="020B0609070205080204" pitchFamily="49" charset="-128"/>
                <a:cs typeface="Times New Roman" panose="02020603050405020304" pitchFamily="18" charset="0"/>
              </a:rPr>
              <a:t>Finance</a:t>
            </a:r>
            <a:endParaRPr lang="en-GB" sz="3200" b="1">
              <a:solidFill>
                <a:schemeClr val="bg1"/>
              </a:solidFill>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2"/>
          <a:srcRect b="18811"/>
          <a:stretch/>
        </p:blipFill>
        <p:spPr>
          <a:xfrm>
            <a:off x="3696026" y="-43374"/>
            <a:ext cx="5402905" cy="3159955"/>
          </a:xfrm>
          <a:prstGeom prst="rect">
            <a:avLst/>
          </a:prstGeom>
        </p:spPr>
      </p:pic>
      <p:pic>
        <p:nvPicPr>
          <p:cNvPr id="3" name="Picture 2">
            <a:extLst>
              <a:ext uri="{FF2B5EF4-FFF2-40B4-BE49-F238E27FC236}">
                <a16:creationId xmlns:a16="http://schemas.microsoft.com/office/drawing/2014/main" id="{1F4FD31B-6A0A-457D-B6ED-6A0C225CB5B9}"/>
              </a:ext>
            </a:extLst>
          </p:cNvPr>
          <p:cNvPicPr>
            <a:picLocks noChangeAspect="1"/>
          </p:cNvPicPr>
          <p:nvPr/>
        </p:nvPicPr>
        <p:blipFill>
          <a:blip r:embed="rId3"/>
          <a:stretch>
            <a:fillRect/>
          </a:stretch>
        </p:blipFill>
        <p:spPr>
          <a:xfrm>
            <a:off x="1" y="1573530"/>
            <a:ext cx="9144000" cy="4282440"/>
          </a:xfrm>
          <a:prstGeom prst="rect">
            <a:avLst/>
          </a:prstGeom>
        </p:spPr>
      </p:pic>
    </p:spTree>
    <p:extLst>
      <p:ext uri="{BB962C8B-B14F-4D97-AF65-F5344CB8AC3E}">
        <p14:creationId xmlns:p14="http://schemas.microsoft.com/office/powerpoint/2010/main" val="73197060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621453" y="140358"/>
            <a:ext cx="8157210" cy="994172"/>
          </a:xfrm>
        </p:spPr>
        <p:txBody>
          <a:bodyPr>
            <a:normAutofit/>
          </a:bodyPr>
          <a:lstStyle/>
          <a:p>
            <a:r>
              <a:rPr lang="en-GB" sz="2200" dirty="0">
                <a:solidFill>
                  <a:srgbClr val="5C068C"/>
                </a:solidFill>
                <a:ea typeface="+mn-ea"/>
              </a:rPr>
              <a:t>Funding the development and delivery of a retrofit strategy </a:t>
            </a:r>
            <a:endParaRPr lang="en-US" sz="2200" dirty="0">
              <a:solidFill>
                <a:srgbClr val="5C068C"/>
              </a:solidFill>
              <a:ea typeface="+mn-ea"/>
            </a:endParaRP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756707" y="869395"/>
            <a:ext cx="7886699" cy="4274105"/>
          </a:xfrm>
        </p:spPr>
        <p:txBody>
          <a:bodyPr>
            <a:normAutofit fontScale="70000" lnSpcReduction="20000"/>
          </a:bodyPr>
          <a:lstStyle/>
          <a:p>
            <a:pPr marL="0" lvl="0" indent="0">
              <a:lnSpc>
                <a:spcPct val="115000"/>
              </a:lnSpc>
              <a:buNone/>
            </a:pPr>
            <a:r>
              <a:rPr lang="en-GB" sz="2000" b="0" dirty="0">
                <a:solidFill>
                  <a:srgbClr val="414042"/>
                </a:solidFill>
                <a:effectLst/>
                <a:latin typeface="Avenir"/>
                <a:ea typeface="MS Mincho" panose="02020609040205080304" pitchFamily="49" charset="-128"/>
                <a:cs typeface="Times New Roman" panose="02020603050405020304" pitchFamily="18" charset="0"/>
              </a:rPr>
              <a:t>There are two key aspects of finance that are essential for a successful city/LA-wide home retrofit programme:</a:t>
            </a:r>
          </a:p>
          <a:p>
            <a:pPr marL="685800" lvl="1" indent="-342900">
              <a:lnSpc>
                <a:spcPct val="115000"/>
              </a:lnSpc>
              <a:buAutoNum type="arabicParenR"/>
            </a:pPr>
            <a:r>
              <a:rPr lang="en-GB" sz="1400" b="1" dirty="0">
                <a:solidFill>
                  <a:srgbClr val="414042"/>
                </a:solidFill>
                <a:effectLst/>
                <a:latin typeface="Avenir"/>
                <a:ea typeface="MS Mincho" panose="02020609040205080304" pitchFamily="49" charset="-128"/>
                <a:cs typeface="Times New Roman" panose="02020603050405020304" pitchFamily="18" charset="0"/>
              </a:rPr>
              <a:t>Funding the development and delivery of a LA retrofit strategy</a:t>
            </a:r>
            <a:r>
              <a:rPr lang="en-GB" sz="1400" dirty="0">
                <a:solidFill>
                  <a:srgbClr val="414042"/>
                </a:solidFill>
                <a:latin typeface="Avenir"/>
                <a:ea typeface="MS Mincho" panose="02020609040205080304" pitchFamily="49" charset="-128"/>
                <a:cs typeface="Times New Roman" panose="02020603050405020304" pitchFamily="18" charset="0"/>
              </a:rPr>
              <a:t>.</a:t>
            </a:r>
            <a:endParaRPr lang="en-GB" sz="1400" b="0" dirty="0">
              <a:solidFill>
                <a:srgbClr val="414042"/>
              </a:solidFill>
              <a:effectLst/>
              <a:latin typeface="Avenir"/>
              <a:ea typeface="MS Mincho" panose="02020609040205080304" pitchFamily="49" charset="-128"/>
              <a:cs typeface="Times New Roman" panose="02020603050405020304" pitchFamily="18" charset="0"/>
            </a:endParaRPr>
          </a:p>
          <a:p>
            <a:pPr marL="685800" lvl="1" indent="-342900">
              <a:lnSpc>
                <a:spcPct val="115000"/>
              </a:lnSpc>
              <a:buAutoNum type="arabicParenR"/>
            </a:pPr>
            <a:r>
              <a:rPr lang="en-GB" sz="1400" b="1" dirty="0">
                <a:solidFill>
                  <a:srgbClr val="414042"/>
                </a:solidFill>
                <a:latin typeface="Avenir"/>
                <a:ea typeface="MS Mincho" panose="02020609040205080304" pitchFamily="49" charset="-128"/>
                <a:cs typeface="Times New Roman" panose="02020603050405020304" pitchFamily="18" charset="0"/>
              </a:rPr>
              <a:t>Supporting retrofit finance mechanisms for householders.</a:t>
            </a:r>
            <a:endParaRPr lang="en-GB" sz="1300" dirty="0">
              <a:solidFill>
                <a:srgbClr val="414042"/>
              </a:solidFill>
              <a:latin typeface="Avenir"/>
              <a:ea typeface="MS Mincho" panose="02020609040205080304" pitchFamily="49" charset="-128"/>
              <a:cs typeface="Times New Roman" panose="02020603050405020304" pitchFamily="18" charset="0"/>
            </a:endParaRPr>
          </a:p>
          <a:p>
            <a:pPr lvl="0">
              <a:lnSpc>
                <a:spcPct val="115000"/>
              </a:lnSpc>
            </a:pPr>
            <a:r>
              <a:rPr lang="en-US" sz="1600" dirty="0">
                <a:solidFill>
                  <a:srgbClr val="414042"/>
                </a:solidFill>
                <a:effectLst/>
                <a:latin typeface="Avenir"/>
                <a:ea typeface="MS Mincho" panose="02020609040205080304" pitchFamily="49" charset="-128"/>
                <a:cs typeface="Times New Roman" panose="02020603050405020304" pitchFamily="18" charset="0"/>
              </a:rPr>
              <a:t>LA funding</a:t>
            </a:r>
          </a:p>
          <a:p>
            <a:pPr lvl="1">
              <a:lnSpc>
                <a:spcPct val="115000"/>
              </a:lnSpc>
              <a:buFont typeface="Courier New" panose="02070309020205020404" pitchFamily="49" charset="0"/>
              <a:buChar char="o"/>
            </a:pPr>
            <a:r>
              <a:rPr lang="en-US" sz="1400" dirty="0">
                <a:solidFill>
                  <a:srgbClr val="414042"/>
                </a:solidFill>
                <a:latin typeface="Avenir"/>
                <a:ea typeface="MS Mincho" panose="02020609040205080304" pitchFamily="49" charset="-128"/>
                <a:cs typeface="Times New Roman" panose="02020603050405020304" pitchFamily="18" charset="0"/>
              </a:rPr>
              <a:t>Several possible funding sources include: National funding, knowledge sharing, regional coalitions, partnerships or joint ventures.</a:t>
            </a:r>
            <a:endParaRPr lang="en-US" sz="1400" dirty="0">
              <a:solidFill>
                <a:srgbClr val="414042"/>
              </a:solidFill>
              <a:effectLst/>
              <a:latin typeface="Avenir"/>
              <a:ea typeface="MS Mincho" panose="02020609040205080304" pitchFamily="49" charset="-128"/>
              <a:cs typeface="Times New Roman" panose="02020603050405020304" pitchFamily="18" charset="0"/>
            </a:endParaRPr>
          </a:p>
          <a:p>
            <a:pPr lvl="1">
              <a:lnSpc>
                <a:spcPct val="115000"/>
              </a:lnSpc>
              <a:buFont typeface="Courier New" panose="02070309020205020404" pitchFamily="49" charset="0"/>
              <a:buChar char="o"/>
            </a:pPr>
            <a:r>
              <a:rPr lang="en-GB" sz="1400" dirty="0">
                <a:solidFill>
                  <a:srgbClr val="414042"/>
                </a:solidFill>
                <a:latin typeface="Avenir"/>
                <a:ea typeface="MS Mincho" panose="02020609040205080304" pitchFamily="49" charset="-128"/>
                <a:cs typeface="Times New Roman" panose="02020603050405020304" pitchFamily="18" charset="0"/>
              </a:rPr>
              <a:t>In order to be ready to capitalise on funding competitions as they become available, Local Authorities should prepare a full stock assessment that supports funding applications as well as policy and programme development. </a:t>
            </a:r>
          </a:p>
          <a:p>
            <a:pPr>
              <a:lnSpc>
                <a:spcPct val="115000"/>
              </a:lnSpc>
            </a:pPr>
            <a:r>
              <a:rPr lang="en-GB" sz="1500" dirty="0">
                <a:solidFill>
                  <a:srgbClr val="414042"/>
                </a:solidFill>
                <a:effectLst/>
                <a:latin typeface="Avenir"/>
                <a:ea typeface="MS Mincho" panose="02020609040205080304" pitchFamily="49" charset="-128"/>
                <a:cs typeface="Times New Roman" panose="02020603050405020304" pitchFamily="18" charset="0"/>
              </a:rPr>
              <a:t>The local authority can play a critical role in mobilising a ‘blended funding model’ </a:t>
            </a:r>
            <a:r>
              <a:rPr lang="en-GB" sz="1500" b="0" dirty="0">
                <a:solidFill>
                  <a:srgbClr val="414042"/>
                </a:solidFill>
                <a:effectLst/>
                <a:latin typeface="Avenir"/>
                <a:ea typeface="MS Mincho" panose="02020609040205080304" pitchFamily="49" charset="-128"/>
                <a:cs typeface="Times New Roman" panose="02020603050405020304" pitchFamily="18" charset="0"/>
              </a:rPr>
              <a:t>as a facilitator, coordinator and provider of finance.</a:t>
            </a:r>
            <a:endParaRPr lang="en-US" sz="1500" b="0" dirty="0">
              <a:solidFill>
                <a:srgbClr val="414042"/>
              </a:solidFill>
              <a:effectLst/>
              <a:latin typeface="Avenir"/>
              <a:ea typeface="MS Mincho" panose="02020609040205080304" pitchFamily="49" charset="-128"/>
              <a:cs typeface="Times New Roman" panose="02020603050405020304" pitchFamily="18" charset="0"/>
            </a:endParaRPr>
          </a:p>
          <a:p>
            <a:pPr marL="742950" lvl="1" indent="-285750">
              <a:lnSpc>
                <a:spcPct val="115000"/>
              </a:lnSpc>
              <a:buFont typeface="Courier New" panose="02070309020205020404" pitchFamily="49" charset="0"/>
              <a:buChar char="o"/>
            </a:pPr>
            <a:r>
              <a:rPr lang="en-US" sz="1400" dirty="0">
                <a:solidFill>
                  <a:srgbClr val="414042"/>
                </a:solidFill>
                <a:effectLst/>
                <a:latin typeface="Avenir"/>
                <a:ea typeface="MS Mincho" panose="02020609040205080304" pitchFamily="49" charset="-128"/>
                <a:cs typeface="Times New Roman" panose="02020603050405020304" pitchFamily="18" charset="0"/>
              </a:rPr>
              <a:t>The Blended funding model represents  a </a:t>
            </a:r>
            <a:r>
              <a:rPr lang="en-GB" sz="1400" dirty="0">
                <a:solidFill>
                  <a:srgbClr val="414042"/>
                </a:solidFill>
                <a:effectLst/>
                <a:latin typeface="Avenir"/>
                <a:ea typeface="MS Mincho" panose="02020609040205080304" pitchFamily="49" charset="-128"/>
                <a:cs typeface="Times New Roman" panose="02020603050405020304" pitchFamily="18" charset="0"/>
              </a:rPr>
              <a:t>‘dial’ of funding approaches for different socio-economic groups’.</a:t>
            </a:r>
            <a:r>
              <a:rPr lang="en-US" sz="1400" dirty="0">
                <a:solidFill>
                  <a:srgbClr val="414042"/>
                </a:solidFill>
                <a:effectLst/>
                <a:latin typeface="Avenir"/>
                <a:ea typeface="MS Mincho" panose="02020609040205080304" pitchFamily="49" charset="-128"/>
                <a:cs typeface="Times New Roman" panose="02020603050405020304" pitchFamily="18" charset="0"/>
              </a:rPr>
              <a:t> </a:t>
            </a:r>
            <a:endParaRPr lang="en-GB" sz="1400" dirty="0">
              <a:solidFill>
                <a:srgbClr val="414042"/>
              </a:solidFill>
              <a:effectLst/>
              <a:latin typeface="Avenir"/>
              <a:ea typeface="MS Mincho" panose="02020609040205080304" pitchFamily="49" charset="-128"/>
              <a:cs typeface="Times New Roman" panose="02020603050405020304" pitchFamily="18" charset="0"/>
            </a:endParaRPr>
          </a:p>
          <a:p>
            <a:pPr marL="742950" lvl="1" indent="-285750">
              <a:lnSpc>
                <a:spcPct val="115000"/>
              </a:lnSpc>
              <a:buFont typeface="Courier New" panose="02070309020205020404" pitchFamily="49" charset="0"/>
              <a:buChar char="o"/>
            </a:pPr>
            <a:r>
              <a:rPr lang="en-GB" sz="1400" dirty="0">
                <a:solidFill>
                  <a:srgbClr val="414042"/>
                </a:solidFill>
                <a:effectLst/>
                <a:latin typeface="Avenir"/>
                <a:ea typeface="MS Mincho" panose="02020609040205080304" pitchFamily="49" charset="-128"/>
                <a:cs typeface="Times New Roman" panose="02020603050405020304" pitchFamily="18" charset="0"/>
              </a:rPr>
              <a:t>In their report ‘</a:t>
            </a:r>
            <a:r>
              <a:rPr lang="en-GB" sz="1400" dirty="0">
                <a:solidFill>
                  <a:srgbClr val="414042"/>
                </a:solidFill>
                <a:effectLst/>
                <a:latin typeface="Avenir"/>
                <a:ea typeface="MS Mincho" panose="02020609040205080304" pitchFamily="49" charset="-128"/>
                <a:cs typeface="Times New Roman" panose="02020603050405020304" pitchFamily="18" charset="0"/>
                <a:hlinkClick r:id="rId3"/>
              </a:rPr>
              <a:t>Financing energy efficient buildings: the path to retrofit at scale</a:t>
            </a:r>
            <a:r>
              <a:rPr lang="en-GB" sz="1400" dirty="0">
                <a:solidFill>
                  <a:srgbClr val="414042"/>
                </a:solidFill>
                <a:effectLst/>
                <a:latin typeface="Avenir"/>
                <a:ea typeface="MS Mincho" panose="02020609040205080304" pitchFamily="49" charset="-128"/>
                <a:cs typeface="Times New Roman" panose="02020603050405020304" pitchFamily="18" charset="0"/>
              </a:rPr>
              <a:t>’ the GFI explore </a:t>
            </a:r>
            <a:r>
              <a:rPr lang="en-US" sz="1400" dirty="0">
                <a:solidFill>
                  <a:srgbClr val="414042"/>
                </a:solidFill>
                <a:latin typeface="Avenir"/>
                <a:ea typeface="MS Mincho" panose="02020609040205080304" pitchFamily="49" charset="-128"/>
                <a:cs typeface="Times New Roman" panose="02020603050405020304" pitchFamily="18" charset="0"/>
              </a:rPr>
              <a:t>p</a:t>
            </a:r>
            <a:r>
              <a:rPr lang="en-US" sz="1400" dirty="0">
                <a:solidFill>
                  <a:srgbClr val="414042"/>
                </a:solidFill>
                <a:effectLst/>
                <a:latin typeface="Avenir"/>
                <a:ea typeface="MS Mincho" panose="02020609040205080304" pitchFamily="49" charset="-128"/>
                <a:cs typeface="Times New Roman" panose="02020603050405020304" pitchFamily="18" charset="0"/>
              </a:rPr>
              <a:t>otential funding mechanisms - e.g. green leases, metered energy savings, energy saving ISA, property Assessed Clean energy style financing. </a:t>
            </a:r>
            <a:endParaRPr lang="en-GB" sz="1400" dirty="0">
              <a:solidFill>
                <a:srgbClr val="414042"/>
              </a:solidFill>
              <a:effectLst/>
              <a:latin typeface="Avenir"/>
              <a:ea typeface="MS Mincho" panose="02020609040205080304" pitchFamily="49" charset="-128"/>
              <a:cs typeface="Times New Roman" panose="02020603050405020304" pitchFamily="18" charset="0"/>
            </a:endParaRPr>
          </a:p>
          <a:p>
            <a:pPr lvl="0">
              <a:lnSpc>
                <a:spcPct val="115000"/>
              </a:lnSpc>
            </a:pPr>
            <a:r>
              <a:rPr lang="en-US" sz="1600" dirty="0">
                <a:solidFill>
                  <a:srgbClr val="414042"/>
                </a:solidFill>
                <a:effectLst/>
                <a:latin typeface="Avenir"/>
                <a:ea typeface="MS Mincho" panose="02020609040205080304" pitchFamily="49" charset="-128"/>
                <a:cs typeface="Times New Roman" panose="02020603050405020304" pitchFamily="18" charset="0"/>
              </a:rPr>
              <a:t>Finance should be part of the one stop shop customer journey </a:t>
            </a:r>
          </a:p>
          <a:p>
            <a:pPr lvl="1">
              <a:lnSpc>
                <a:spcPct val="115000"/>
              </a:lnSpc>
              <a:buFont typeface="Courier New" panose="02070309020205020404" pitchFamily="49" charset="0"/>
              <a:buChar char="o"/>
            </a:pPr>
            <a:r>
              <a:rPr lang="en-GB" sz="1400" dirty="0">
                <a:solidFill>
                  <a:srgbClr val="414042"/>
                </a:solidFill>
                <a:latin typeface="Avenir"/>
                <a:ea typeface="MS Mincho" panose="02020609040205080304" pitchFamily="49" charset="-128"/>
                <a:cs typeface="Times New Roman" panose="02020603050405020304" pitchFamily="18" charset="0"/>
              </a:rPr>
              <a:t>Householders will need to be given a clear ‘menu of financial options’, with advice about how they can be combined.</a:t>
            </a:r>
            <a:endParaRPr lang="en-US" sz="1400" dirty="0">
              <a:solidFill>
                <a:srgbClr val="414042"/>
              </a:solidFill>
              <a:latin typeface="Avenir"/>
              <a:ea typeface="MS Mincho" panose="02020609040205080304" pitchFamily="49" charset="-128"/>
              <a:cs typeface="Times New Roman" panose="02020603050405020304" pitchFamily="18" charset="0"/>
            </a:endParaRPr>
          </a:p>
          <a:p>
            <a:pPr lvl="1">
              <a:lnSpc>
                <a:spcPct val="115000"/>
              </a:lnSpc>
              <a:buFont typeface="Courier New" panose="02070309020205020404" pitchFamily="49" charset="0"/>
              <a:buChar char="o"/>
            </a:pPr>
            <a:r>
              <a:rPr lang="en-GB" sz="1400" dirty="0">
                <a:solidFill>
                  <a:srgbClr val="414042"/>
                </a:solidFill>
                <a:latin typeface="Avenir"/>
                <a:ea typeface="MS Mincho" panose="02020609040205080304" pitchFamily="49" charset="-128"/>
                <a:cs typeface="Times New Roman" panose="02020603050405020304" pitchFamily="18" charset="0"/>
              </a:rPr>
              <a:t>There is a possible role for ‘financial coordinators’ working alongside ‘retrofit coordinators’</a:t>
            </a:r>
          </a:p>
          <a:p>
            <a:pPr lvl="0">
              <a:lnSpc>
                <a:spcPct val="115000"/>
              </a:lnSpc>
            </a:pPr>
            <a:r>
              <a:rPr lang="en-GB" sz="1600" dirty="0">
                <a:solidFill>
                  <a:srgbClr val="414042"/>
                </a:solidFill>
                <a:effectLst/>
                <a:latin typeface="Avenir"/>
                <a:ea typeface="MS Mincho" panose="02020609040205080304" pitchFamily="49" charset="-128"/>
                <a:cs typeface="Times New Roman" panose="02020603050405020304" pitchFamily="18" charset="0"/>
              </a:rPr>
              <a:t>Local authority housing stocks, associated maintenance budgets, and their relationships with other social housing landlords and stakeholders place them in the ideal position to catalyse neighbourhood-based approaches.</a:t>
            </a:r>
          </a:p>
          <a:p>
            <a:pPr lvl="1">
              <a:lnSpc>
                <a:spcPct val="115000"/>
              </a:lnSpc>
            </a:pPr>
            <a:r>
              <a:rPr lang="en-GB" sz="1400" dirty="0">
                <a:solidFill>
                  <a:srgbClr val="414042"/>
                </a:solidFill>
                <a:latin typeface="Avenir"/>
                <a:ea typeface="MS Mincho" panose="02020609040205080304" pitchFamily="49" charset="-128"/>
                <a:cs typeface="Times New Roman" panose="02020603050405020304" pitchFamily="18" charset="0"/>
              </a:rPr>
              <a:t>i.e. engaging with whole streets and offer funding packages that can work across all tenure types and suit all financial</a:t>
            </a:r>
          </a:p>
          <a:p>
            <a:pPr marL="342900" lvl="1" indent="0">
              <a:lnSpc>
                <a:spcPct val="115000"/>
              </a:lnSpc>
              <a:buNone/>
            </a:pPr>
            <a:r>
              <a:rPr lang="en-GB" sz="1400" dirty="0">
                <a:solidFill>
                  <a:srgbClr val="414042"/>
                </a:solidFill>
                <a:latin typeface="Avenir"/>
                <a:ea typeface="MS Mincho" panose="02020609040205080304" pitchFamily="49" charset="-128"/>
                <a:cs typeface="Times New Roman" panose="02020603050405020304" pitchFamily="18" charset="0"/>
              </a:rPr>
              <a:t> circumstances.</a:t>
            </a:r>
          </a:p>
          <a:p>
            <a:endParaRPr lang="en-US" dirty="0"/>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Tree>
    <p:extLst>
      <p:ext uri="{BB962C8B-B14F-4D97-AF65-F5344CB8AC3E}">
        <p14:creationId xmlns:p14="http://schemas.microsoft.com/office/powerpoint/2010/main" val="27968400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A6A243-5BC6-4683-B665-A7528B1A4668}"/>
              </a:ext>
            </a:extLst>
          </p:cNvPr>
          <p:cNvPicPr>
            <a:picLocks noChangeAspect="1"/>
          </p:cNvPicPr>
          <p:nvPr/>
        </p:nvPicPr>
        <p:blipFill rotWithShape="1">
          <a:blip r:embed="rId2"/>
          <a:srcRect l="26095" t="30239" r="29108" b="27371"/>
          <a:stretch/>
        </p:blipFill>
        <p:spPr>
          <a:xfrm>
            <a:off x="747132" y="696989"/>
            <a:ext cx="8110654" cy="4317175"/>
          </a:xfrm>
          <a:prstGeom prst="rect">
            <a:avLst/>
          </a:prstGeom>
        </p:spPr>
      </p:pic>
      <p:sp>
        <p:nvSpPr>
          <p:cNvPr id="5" name="Title 1">
            <a:extLst>
              <a:ext uri="{FF2B5EF4-FFF2-40B4-BE49-F238E27FC236}">
                <a16:creationId xmlns:a16="http://schemas.microsoft.com/office/drawing/2014/main" id="{65C0E52C-4324-4F8A-BB82-6AABEE19F8DD}"/>
              </a:ext>
            </a:extLst>
          </p:cNvPr>
          <p:cNvSpPr>
            <a:spLocks noGrp="1"/>
          </p:cNvSpPr>
          <p:nvPr>
            <p:ph type="title"/>
          </p:nvPr>
        </p:nvSpPr>
        <p:spPr>
          <a:xfrm>
            <a:off x="621453" y="140358"/>
            <a:ext cx="8157210" cy="994172"/>
          </a:xfrm>
        </p:spPr>
        <p:txBody>
          <a:bodyPr>
            <a:normAutofit/>
          </a:bodyPr>
          <a:lstStyle/>
          <a:p>
            <a:r>
              <a:rPr lang="en-GB" sz="2200" dirty="0">
                <a:solidFill>
                  <a:srgbClr val="5C068C"/>
                </a:solidFill>
                <a:ea typeface="+mn-ea"/>
              </a:rPr>
              <a:t>The blended funding model</a:t>
            </a:r>
            <a:endParaRPr lang="en-US" sz="2200" dirty="0">
              <a:solidFill>
                <a:srgbClr val="5C068C"/>
              </a:solidFill>
              <a:ea typeface="+mn-ea"/>
            </a:endParaRPr>
          </a:p>
        </p:txBody>
      </p:sp>
    </p:spTree>
    <p:extLst>
      <p:ext uri="{BB962C8B-B14F-4D97-AF65-F5344CB8AC3E}">
        <p14:creationId xmlns:p14="http://schemas.microsoft.com/office/powerpoint/2010/main" val="224659935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A380-1BFC-A842-9A20-09E3F27EA625}"/>
              </a:ext>
            </a:extLst>
          </p:cNvPr>
          <p:cNvSpPr>
            <a:spLocks noGrp="1"/>
          </p:cNvSpPr>
          <p:nvPr>
            <p:ph type="title"/>
          </p:nvPr>
        </p:nvSpPr>
        <p:spPr/>
        <p:txBody>
          <a:bodyPr>
            <a:normAutofit/>
          </a:bodyPr>
          <a:lstStyle/>
          <a:p>
            <a:r>
              <a:rPr lang="en-GB" sz="2200" dirty="0">
                <a:solidFill>
                  <a:srgbClr val="5C068C"/>
                </a:solidFill>
                <a:ea typeface="+mn-ea"/>
              </a:rPr>
              <a:t>Background</a:t>
            </a:r>
            <a:endParaRPr lang="en-US" dirty="0"/>
          </a:p>
        </p:txBody>
      </p:sp>
      <p:sp>
        <p:nvSpPr>
          <p:cNvPr id="3" name="Content Placeholder 2">
            <a:extLst>
              <a:ext uri="{FF2B5EF4-FFF2-40B4-BE49-F238E27FC236}">
                <a16:creationId xmlns:a16="http://schemas.microsoft.com/office/drawing/2014/main" id="{986C27A7-08A1-9C4B-80EF-8A52884F0045}"/>
              </a:ext>
            </a:extLst>
          </p:cNvPr>
          <p:cNvSpPr>
            <a:spLocks noGrp="1"/>
          </p:cNvSpPr>
          <p:nvPr>
            <p:ph idx="1"/>
          </p:nvPr>
        </p:nvSpPr>
        <p:spPr>
          <a:xfrm>
            <a:off x="628650" y="1169194"/>
            <a:ext cx="7886700" cy="3263504"/>
          </a:xfrm>
        </p:spPr>
        <p:txBody>
          <a:bodyPr>
            <a:normAutofit lnSpcReduction="10000"/>
          </a:bodyPr>
          <a:lstStyle/>
          <a:p>
            <a:pPr marL="0" indent="0">
              <a:lnSpc>
                <a:spcPct val="100000"/>
              </a:lnSpc>
              <a:buNone/>
            </a:pPr>
            <a:r>
              <a:rPr lang="en-GB" sz="1800" b="1" dirty="0">
                <a:solidFill>
                  <a:srgbClr val="414042"/>
                </a:solidFill>
                <a:effectLst/>
                <a:latin typeface="Avenir"/>
                <a:ea typeface="MS Mincho" panose="02020609040205080304" pitchFamily="49" charset="-128"/>
                <a:cs typeface="Times New Roman" panose="02020603050405020304" pitchFamily="18" charset="0"/>
              </a:rPr>
              <a:t>There has been a systemic failure in tackling the Retrofit challenge, compounded by piecemeal national policy, difficulties in engaging householders to stimulate demand and a lack of sustainable business models.</a:t>
            </a:r>
            <a:endParaRPr lang="en-GB" sz="1800" b="1" dirty="0">
              <a:solidFill>
                <a:srgbClr val="414042"/>
              </a:solidFill>
              <a:latin typeface="Avenir"/>
              <a:ea typeface="MS Mincho" panose="02020609040205080304" pitchFamily="49" charset="-128"/>
              <a:cs typeface="Times New Roman" panose="02020603050405020304" pitchFamily="18" charset="0"/>
            </a:endParaRPr>
          </a:p>
          <a:p>
            <a:pPr marL="0" indent="0">
              <a:lnSpc>
                <a:spcPct val="100000"/>
              </a:lnSpc>
              <a:buNone/>
            </a:pPr>
            <a:r>
              <a:rPr lang="en-GB" sz="1800" dirty="0">
                <a:solidFill>
                  <a:srgbClr val="414042"/>
                </a:solidFill>
                <a:effectLst/>
                <a:latin typeface="Avenir"/>
                <a:ea typeface="MS Mincho" panose="02020609040205080304" pitchFamily="49" charset="-128"/>
                <a:cs typeface="Times New Roman" panose="02020603050405020304" pitchFamily="18" charset="0"/>
              </a:rPr>
              <a:t>It is our strong belief that central government is not going to be able to ‘solve’ home retrofit alone, by delivering it through a wholly top-down approach. </a:t>
            </a:r>
          </a:p>
          <a:p>
            <a:pPr>
              <a:lnSpc>
                <a:spcPct val="115000"/>
              </a:lnSpc>
            </a:pPr>
            <a:r>
              <a:rPr lang="en-GB" sz="1800" dirty="0">
                <a:solidFill>
                  <a:srgbClr val="414042"/>
                </a:solidFill>
                <a:latin typeface="Avenir"/>
                <a:ea typeface="MS Mincho" panose="02020609040205080304" pitchFamily="49" charset="-128"/>
                <a:cs typeface="Times New Roman" panose="02020603050405020304" pitchFamily="18" charset="0"/>
              </a:rPr>
              <a:t>Local</a:t>
            </a:r>
            <a:r>
              <a:rPr lang="en-GB" sz="1800" dirty="0">
                <a:solidFill>
                  <a:srgbClr val="414042"/>
                </a:solidFill>
                <a:effectLst/>
                <a:latin typeface="Avenir"/>
                <a:ea typeface="MS Mincho" panose="02020609040205080304" pitchFamily="49" charset="-128"/>
                <a:cs typeface="Times New Roman" panose="02020603050405020304" pitchFamily="18" charset="0"/>
              </a:rPr>
              <a:t>/combined authority leadership will be essential to deliver carbon reductions in existing homes. However central government is still key to unlocking certain barriers.</a:t>
            </a:r>
          </a:p>
          <a:p>
            <a:pPr>
              <a:lnSpc>
                <a:spcPct val="115000"/>
              </a:lnSpc>
            </a:pPr>
            <a:r>
              <a:rPr lang="en-GB" sz="1800" b="1" dirty="0">
                <a:solidFill>
                  <a:srgbClr val="414042"/>
                </a:solidFill>
                <a:effectLst/>
                <a:latin typeface="Avenir"/>
                <a:ea typeface="MS Mincho" panose="02020609040205080304" pitchFamily="49" charset="-128"/>
                <a:cs typeface="Times New Roman" panose="02020603050405020304" pitchFamily="18" charset="0"/>
              </a:rPr>
              <a:t>Authorities can achieve more through collective action &amp; better joining up of respective efforts on home retrofit.</a:t>
            </a:r>
            <a:endParaRPr lang="en-GB" sz="1800" b="0" dirty="0">
              <a:solidFill>
                <a:srgbClr val="414042"/>
              </a:solidFill>
              <a:effectLst/>
              <a:latin typeface="Avenir"/>
              <a:ea typeface="MS Mincho" panose="02020609040205080304" pitchFamily="49" charset="-128"/>
              <a:cs typeface="Times New Roman" panose="02020603050405020304" pitchFamily="18" charset="0"/>
            </a:endParaRPr>
          </a:p>
          <a:p>
            <a:pPr marL="0" indent="0">
              <a:lnSpc>
                <a:spcPct val="100000"/>
              </a:lnSpc>
              <a:buNone/>
            </a:pPr>
            <a:endParaRPr lang="en-GB" dirty="0"/>
          </a:p>
          <a:p>
            <a:endParaRPr lang="en-US" dirty="0"/>
          </a:p>
        </p:txBody>
      </p:sp>
    </p:spTree>
    <p:extLst>
      <p:ext uri="{BB962C8B-B14F-4D97-AF65-F5344CB8AC3E}">
        <p14:creationId xmlns:p14="http://schemas.microsoft.com/office/powerpoint/2010/main" val="271597432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Finance </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graphicFrame>
        <p:nvGraphicFramePr>
          <p:cNvPr id="5" name="Table 4">
            <a:extLst>
              <a:ext uri="{FF2B5EF4-FFF2-40B4-BE49-F238E27FC236}">
                <a16:creationId xmlns:a16="http://schemas.microsoft.com/office/drawing/2014/main" id="{F37B19AB-9506-4941-BB7A-B870BF5FA1D8}"/>
              </a:ext>
            </a:extLst>
          </p:cNvPr>
          <p:cNvGraphicFramePr>
            <a:graphicFrameLocks noGrp="1"/>
          </p:cNvGraphicFramePr>
          <p:nvPr>
            <p:extLst>
              <p:ext uri="{D42A27DB-BD31-4B8C-83A1-F6EECF244321}">
                <p14:modId xmlns:p14="http://schemas.microsoft.com/office/powerpoint/2010/main" val="1603370948"/>
              </p:ext>
            </p:extLst>
          </p:nvPr>
        </p:nvGraphicFramePr>
        <p:xfrm>
          <a:off x="604308" y="1108743"/>
          <a:ext cx="6768000" cy="3422777"/>
        </p:xfrm>
        <a:graphic>
          <a:graphicData uri="http://schemas.openxmlformats.org/drawingml/2006/table">
            <a:tbl>
              <a:tblPr firstRow="1" firstCol="1" bandRow="1"/>
              <a:tblGrid>
                <a:gridCol w="6768000">
                  <a:extLst>
                    <a:ext uri="{9D8B030D-6E8A-4147-A177-3AD203B41FA5}">
                      <a16:colId xmlns:a16="http://schemas.microsoft.com/office/drawing/2014/main" val="566685748"/>
                    </a:ext>
                  </a:extLst>
                </a:gridCol>
              </a:tblGrid>
              <a:tr h="0">
                <a:tc>
                  <a:txBody>
                    <a:bodyPr/>
                    <a:lstStyle/>
                    <a:p>
                      <a:pPr marL="0" lvl="0" indent="0">
                        <a:lnSpc>
                          <a:spcPct val="115000"/>
                        </a:lnSpc>
                        <a:spcBef>
                          <a:spcPts val="1800"/>
                        </a:spcBef>
                        <a:spcAft>
                          <a:spcPts val="0"/>
                        </a:spcAft>
                        <a:buClr>
                          <a:srgbClr val="7030A0"/>
                        </a:buClr>
                        <a:buSzPts val="1600"/>
                        <a:buFont typeface="Arial" panose="020B0604020202020204" pitchFamily="34" charset="0"/>
                        <a:buNone/>
                      </a:pPr>
                      <a:r>
                        <a:rPr lang="en-GB" sz="16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endParaRPr lang="en-GB" sz="12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endParaRPr>
                    </a:p>
                    <a:p>
                      <a:pPr marL="453390">
                        <a:lnSpc>
                          <a:spcPct val="115000"/>
                        </a:lnSpc>
                      </a:pPr>
                      <a:r>
                        <a:rPr lang="en-GB" sz="12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p>
                    <a:p>
                      <a:pPr marL="342900" lvl="0" indent="-342900">
                        <a:lnSpc>
                          <a:spcPct val="115000"/>
                        </a:lnSpc>
                        <a:buFont typeface="+mj-lt"/>
                        <a:buAutoNum type="arabicParenR"/>
                      </a:pPr>
                      <a:r>
                        <a:rPr lang="en-GB" sz="1200" b="1" dirty="0">
                          <a:solidFill>
                            <a:srgbClr val="414042"/>
                          </a:solidFill>
                          <a:effectLst/>
                          <a:latin typeface="Avenir" panose="02000503020000020003"/>
                          <a:ea typeface="MS Mincho" panose="02020609040205080304" pitchFamily="49" charset="-128"/>
                          <a:cs typeface="Times New Roman" panose="02020603050405020304" pitchFamily="18" charset="0"/>
                        </a:rPr>
                        <a:t>Funding the development and delivery of a retrofit strategy:</a:t>
                      </a:r>
                      <a:endPar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endParaRPr>
                    </a:p>
                    <a:p>
                      <a:pPr>
                        <a:lnSpc>
                          <a:spcPct val="115000"/>
                        </a:lnSpc>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 </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Advocate for central government funding and maintain a robust strategy </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Convene an early meeting of relevant cross-department officers and politicians to secure buy-in to retrofit commitments and co-ownership of the retrofit strategy as a funding priority.</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Capture and monitor data on the impacts of home retrofit by using models such as</a:t>
                      </a:r>
                      <a:r>
                        <a:rPr lang="en-GB" sz="1200" b="1" dirty="0">
                          <a:solidFill>
                            <a:srgbClr val="414042"/>
                          </a:solidFill>
                          <a:effectLst/>
                          <a:latin typeface="Avenir" panose="02000503020000020003"/>
                          <a:ea typeface="MS Mincho" panose="02020609040205080304" pitchFamily="49" charset="-128"/>
                          <a:cs typeface="Times New Roman" panose="02020603050405020304" pitchFamily="18" charset="0"/>
                        </a:rPr>
                        <a:t> </a:t>
                      </a: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the World Green Building Council </a:t>
                      </a:r>
                      <a:r>
                        <a:rPr lang="en-GB" sz="1200" u="sng" dirty="0">
                          <a:solidFill>
                            <a:srgbClr val="414042"/>
                          </a:solidFill>
                          <a:effectLst/>
                          <a:latin typeface="Avenir" panose="02000503020000020003"/>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Build Upon</a:t>
                      </a:r>
                      <a:r>
                        <a:rPr lang="en-GB" sz="1200" u="sng" baseline="30000" dirty="0">
                          <a:solidFill>
                            <a:srgbClr val="414042"/>
                          </a:solidFill>
                          <a:effectLst/>
                          <a:latin typeface="Avenir" panose="02000503020000020003"/>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2</a:t>
                      </a: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 Framework </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Support an active network between the combined authority, relevant officers from other local authorities and the local energy hub in developing city and regional strategies </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Prepare a full stock assessment that supports funding applications as well as policy and programme development</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Consider a formal prospectus process as undertaken by </a:t>
                      </a:r>
                      <a:r>
                        <a:rPr lang="en-GB" sz="1200" u="sng" dirty="0">
                          <a:solidFill>
                            <a:srgbClr val="414042"/>
                          </a:solidFill>
                          <a:effectLst/>
                          <a:latin typeface="Avenir" panose="02000503020000020003"/>
                          <a:ea typeface="MS Mincho" panose="02020609040205080304" pitchFamily="49" charset="-128"/>
                          <a:cs typeface="Times New Roman" panose="02020603050405020304" pitchFamily="18" charset="0"/>
                          <a:hlinkClick r:id="rId4">
                            <a:extLst>
                              <a:ext uri="{A12FA001-AC4F-418D-AE19-62706E023703}">
                                <ahyp:hlinkClr xmlns:ahyp="http://schemas.microsoft.com/office/drawing/2018/hyperlinkcolor" val="tx"/>
                              </a:ext>
                            </a:extLst>
                          </a:hlinkClick>
                        </a:rPr>
                        <a:t>Bristol</a:t>
                      </a: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 commissioning sector specialists, or consider an ‘open door’ policy to proposals that could generate funding and resource.</a:t>
                      </a:r>
                    </a:p>
                    <a:p>
                      <a:pPr marL="342900" lvl="0" indent="-342900">
                        <a:lnSpc>
                          <a:spcPct val="115000"/>
                        </a:lnSpc>
                        <a:buFont typeface="Symbol" panose="05050102010706020507" pitchFamily="18" charset="2"/>
                        <a:buChar char=""/>
                      </a:pP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Review UK100 proposals for a national </a:t>
                      </a: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hlinkClick r:id="rId5"/>
                        </a:rPr>
                        <a:t>Net-Zero Development Bank </a:t>
                      </a:r>
                      <a:r>
                        <a:rPr lang="en-GB" sz="1200" dirty="0">
                          <a:solidFill>
                            <a:srgbClr val="414042"/>
                          </a:solidFill>
                          <a:effectLst/>
                          <a:latin typeface="Avenir" panose="02000503020000020003"/>
                          <a:ea typeface="MS Mincho" panose="02020609040205080304" pitchFamily="49" charset="-128"/>
                          <a:cs typeface="Times New Roman" panose="02020603050405020304" pitchFamily="18" charset="0"/>
                        </a:rPr>
                        <a:t>and share with stakeholders  </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114796627"/>
                  </a:ext>
                </a:extLst>
              </a:tr>
            </a:tbl>
          </a:graphicData>
        </a:graphic>
      </p:graphicFrame>
    </p:spTree>
    <p:extLst>
      <p:ext uri="{BB962C8B-B14F-4D97-AF65-F5344CB8AC3E}">
        <p14:creationId xmlns:p14="http://schemas.microsoft.com/office/powerpoint/2010/main" val="2422000327"/>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Finance </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sp>
        <p:nvSpPr>
          <p:cNvPr id="7" name="TextBox 6">
            <a:extLst>
              <a:ext uri="{FF2B5EF4-FFF2-40B4-BE49-F238E27FC236}">
                <a16:creationId xmlns:a16="http://schemas.microsoft.com/office/drawing/2014/main" id="{28B96A64-5056-4BF4-949D-58CE2ED6D375}"/>
              </a:ext>
            </a:extLst>
          </p:cNvPr>
          <p:cNvSpPr txBox="1"/>
          <p:nvPr/>
        </p:nvSpPr>
        <p:spPr>
          <a:xfrm>
            <a:off x="598176" y="1058755"/>
            <a:ext cx="6768000" cy="3384000"/>
          </a:xfrm>
          <a:prstGeom prst="rect">
            <a:avLst/>
          </a:prstGeom>
          <a:solidFill>
            <a:schemeClr val="bg1">
              <a:lumMod val="95000"/>
            </a:schemeClr>
          </a:solidFill>
        </p:spPr>
        <p:txBody>
          <a:bodyPr wrap="square">
            <a:spAutoFit/>
          </a:bodyPr>
          <a:lstStyle/>
          <a:p>
            <a:pPr lvl="0">
              <a:lnSpc>
                <a:spcPct val="115000"/>
              </a:lnSpc>
            </a:pPr>
            <a:r>
              <a:rPr lang="en-GB" sz="1200" b="1">
                <a:solidFill>
                  <a:srgbClr val="414042"/>
                </a:solidFill>
                <a:latin typeface="Avenir" panose="02000503020000020003"/>
                <a:ea typeface="MS Mincho" panose="02020609040205080304" pitchFamily="49" charset="-128"/>
                <a:cs typeface="Times New Roman" panose="02020603050405020304" pitchFamily="18" charset="0"/>
              </a:rPr>
              <a:t>2) Supporting retrofit finance mechanisms for householders:</a:t>
            </a:r>
          </a:p>
          <a:p>
            <a:pPr lvl="0">
              <a:lnSpc>
                <a:spcPct val="115000"/>
              </a:lnSpc>
            </a:pPr>
            <a:r>
              <a:rPr lang="en-GB">
                <a:solidFill>
                  <a:srgbClr val="414042"/>
                </a:solidFill>
                <a:effectLst/>
                <a:highlight>
                  <a:srgbClr val="FFFF00"/>
                </a:highlight>
                <a:latin typeface="Avenir" panose="02000503020000020003"/>
                <a:ea typeface="MS Mincho" panose="02020609040205080304" pitchFamily="49" charset="-128"/>
                <a:cs typeface="Times New Roman" panose="02020603050405020304" pitchFamily="18" charset="0"/>
              </a:rPr>
              <a:t> </a:t>
            </a:r>
            <a:endParaRPr lang="en-GB">
              <a:solidFill>
                <a:srgbClr val="414042"/>
              </a:solidFill>
              <a:effectLst/>
              <a:latin typeface="Avenir" panose="02000503020000020003"/>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en-GB" sz="1200">
                <a:solidFill>
                  <a:srgbClr val="414042"/>
                </a:solidFill>
                <a:latin typeface="Avenir" panose="02000503020000020003"/>
                <a:ea typeface="MS Mincho" panose="02020609040205080304" pitchFamily="49" charset="-128"/>
                <a:cs typeface="Times New Roman" panose="02020603050405020304" pitchFamily="18" charset="0"/>
              </a:rPr>
              <a:t>Support the work of the work of UKGBC and partners including the </a:t>
            </a:r>
            <a:r>
              <a:rPr lang="en-GB" sz="1200">
                <a:solidFill>
                  <a:srgbClr val="414042"/>
                </a:solidFill>
                <a:latin typeface="Avenir" panose="02000503020000020003"/>
                <a:ea typeface="MS Mincho" panose="02020609040205080304" pitchFamily="49" charset="-128"/>
                <a:cs typeface="Times New Roman" panose="02020603050405020304" pitchFamily="18" charset="0"/>
                <a:hlinkClick r:id="rId3">
                  <a:extLst>
                    <a:ext uri="{A12FA001-AC4F-418D-AE19-62706E023703}">
                      <ahyp:hlinkClr xmlns:ahyp="http://schemas.microsoft.com/office/drawing/2018/hyperlinkcolor" val="tx"/>
                    </a:ext>
                  </a:extLst>
                </a:hlinkClick>
              </a:rPr>
              <a:t>Green Finance Institute</a:t>
            </a:r>
            <a:r>
              <a:rPr lang="en-GB" sz="1200">
                <a:solidFill>
                  <a:srgbClr val="414042"/>
                </a:solidFill>
                <a:latin typeface="Avenir" panose="02000503020000020003"/>
                <a:ea typeface="MS Mincho" panose="02020609040205080304" pitchFamily="49" charset="-128"/>
                <a:cs typeface="Times New Roman" panose="02020603050405020304" pitchFamily="18" charset="0"/>
              </a:rPr>
              <a:t> in identifying the role of local authorities in promoting, utilising and providing emerging funding models such as ‘pay as you save’, as part of a ‘blended funding’ approach.</a:t>
            </a:r>
          </a:p>
          <a:p>
            <a:pPr marL="342900" lvl="0" indent="-342900">
              <a:lnSpc>
                <a:spcPct val="115000"/>
              </a:lnSpc>
              <a:buFont typeface="Symbol" panose="05050102010706020507" pitchFamily="18" charset="2"/>
              <a:buChar char=""/>
            </a:pPr>
            <a:r>
              <a:rPr lang="en-GB" sz="1200">
                <a:solidFill>
                  <a:srgbClr val="414042"/>
                </a:solidFill>
                <a:latin typeface="Avenir" panose="02000503020000020003"/>
                <a:ea typeface="MS Mincho" panose="02020609040205080304" pitchFamily="49" charset="-128"/>
                <a:cs typeface="Times New Roman" panose="02020603050405020304" pitchFamily="18" charset="0"/>
              </a:rPr>
              <a:t>Stimulate demand for householder funding mechanisms through targeted marketing and messaging </a:t>
            </a:r>
          </a:p>
          <a:p>
            <a:pPr marL="342900" lvl="0" indent="-342900">
              <a:lnSpc>
                <a:spcPct val="115000"/>
              </a:lnSpc>
              <a:buFont typeface="Symbol" panose="05050102010706020507" pitchFamily="18" charset="2"/>
              <a:buChar char=""/>
            </a:pPr>
            <a:r>
              <a:rPr lang="en-GB" sz="1200">
                <a:solidFill>
                  <a:srgbClr val="414042"/>
                </a:solidFill>
                <a:latin typeface="Avenir" panose="02000503020000020003"/>
                <a:ea typeface="MS Mincho" panose="02020609040205080304" pitchFamily="49" charset="-128"/>
                <a:cs typeface="Times New Roman" panose="02020603050405020304" pitchFamily="18" charset="0"/>
              </a:rPr>
              <a:t>Explore opportunities for volume discounts and product finance as part of city-wide initiatives and neighbourhood-based approaches.</a:t>
            </a:r>
          </a:p>
          <a:p>
            <a:pPr marL="342900" lvl="0" indent="-342900">
              <a:lnSpc>
                <a:spcPct val="115000"/>
              </a:lnSpc>
              <a:buFont typeface="Symbol" panose="05050102010706020507" pitchFamily="18" charset="2"/>
              <a:buChar char=""/>
            </a:pPr>
            <a:r>
              <a:rPr lang="en-GB" sz="1200">
                <a:solidFill>
                  <a:srgbClr val="414042"/>
                </a:solidFill>
                <a:latin typeface="Avenir" panose="02000503020000020003"/>
                <a:ea typeface="MS Mincho" panose="02020609040205080304" pitchFamily="49" charset="-128"/>
                <a:cs typeface="Times New Roman" panose="02020603050405020304" pitchFamily="18" charset="0"/>
              </a:rPr>
              <a:t>Explore ways to help householders navigate through finance options, especially for more vulnerable members of the community. Local authorities could play a role either through their existing financial inclusivity teams, directly providing advice, supporting trusted community organisations or through support for the one-stop-shop model.</a:t>
            </a:r>
          </a:p>
          <a:p>
            <a:pPr marL="342900" lvl="0" indent="-342900">
              <a:lnSpc>
                <a:spcPct val="115000"/>
              </a:lnSpc>
              <a:buFont typeface="Symbol" panose="05050102010706020507" pitchFamily="18" charset="2"/>
              <a:buChar char=""/>
            </a:pPr>
            <a:r>
              <a:rPr lang="en-GB" sz="1200">
                <a:solidFill>
                  <a:srgbClr val="414042"/>
                </a:solidFill>
                <a:latin typeface="Avenir" panose="02000503020000020003"/>
                <a:ea typeface="MS Mincho" panose="02020609040205080304" pitchFamily="49" charset="-128"/>
                <a:cs typeface="Times New Roman" panose="02020603050405020304" pitchFamily="18" charset="0"/>
              </a:rPr>
              <a:t>For local authority housing stock, use maintenance budgets to accelerate the decarbonisation of the existing stock, which will stimulate the supply chain and skills ecosystem and start to shift the social norms and attractiveness of home upgrades. </a:t>
            </a:r>
          </a:p>
        </p:txBody>
      </p:sp>
    </p:spTree>
    <p:extLst>
      <p:ext uri="{BB962C8B-B14F-4D97-AF65-F5344CB8AC3E}">
        <p14:creationId xmlns:p14="http://schemas.microsoft.com/office/powerpoint/2010/main" val="17965957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16078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1292662"/>
          </a:xfrm>
          <a:prstGeom prst="rect">
            <a:avLst/>
          </a:prstGeom>
          <a:noFill/>
        </p:spPr>
        <p:txBody>
          <a:bodyPr wrap="square">
            <a:spAutoFit/>
          </a:bodyPr>
          <a:lstStyle/>
          <a:p>
            <a:pPr>
              <a:lnSpc>
                <a:spcPct val="115000"/>
              </a:lnSpc>
            </a:pPr>
            <a:r>
              <a:rPr lang="en-US" sz="4000" b="1">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a:solidFill>
                  <a:schemeClr val="bg1"/>
                </a:solidFill>
                <a:effectLst/>
                <a:latin typeface="NeuzeitGro"/>
                <a:ea typeface="MS Gothic" panose="020B0609070205080204" pitchFamily="49" charset="-128"/>
                <a:cs typeface="Times New Roman" panose="02020603050405020304" pitchFamily="18" charset="0"/>
              </a:rPr>
              <a:t>Part 5 – </a:t>
            </a:r>
            <a:r>
              <a:rPr lang="en-US" sz="3200" b="1">
                <a:solidFill>
                  <a:schemeClr val="bg1"/>
                </a:solidFill>
                <a:latin typeface="NeuzeitGro"/>
                <a:ea typeface="MS Gothic" panose="020B0609070205080204" pitchFamily="49" charset="-128"/>
                <a:cs typeface="Times New Roman" panose="02020603050405020304" pitchFamily="18" charset="0"/>
              </a:rPr>
              <a:t>Skills and supply chain</a:t>
            </a:r>
            <a:endParaRPr lang="en-GB" sz="3200" b="1">
              <a:solidFill>
                <a:schemeClr val="bg1"/>
              </a:solidFill>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2"/>
          <a:srcRect b="18811"/>
          <a:stretch/>
        </p:blipFill>
        <p:spPr>
          <a:xfrm>
            <a:off x="3696026" y="-43374"/>
            <a:ext cx="5402905" cy="3159955"/>
          </a:xfrm>
          <a:prstGeom prst="rect">
            <a:avLst/>
          </a:prstGeom>
        </p:spPr>
      </p:pic>
      <p:pic>
        <p:nvPicPr>
          <p:cNvPr id="4" name="Picture 3" descr="A picture containing headdress, clothing, helmet, cup&#10;&#10;Description automatically generated">
            <a:extLst>
              <a:ext uri="{FF2B5EF4-FFF2-40B4-BE49-F238E27FC236}">
                <a16:creationId xmlns:a16="http://schemas.microsoft.com/office/drawing/2014/main" id="{8E8D74AF-A82D-4B88-A4F9-46A2124DA510}"/>
              </a:ext>
            </a:extLst>
          </p:cNvPr>
          <p:cNvPicPr>
            <a:picLocks noChangeAspect="1"/>
          </p:cNvPicPr>
          <p:nvPr/>
        </p:nvPicPr>
        <p:blipFill>
          <a:blip r:embed="rId3"/>
          <a:stretch>
            <a:fillRect/>
          </a:stretch>
        </p:blipFill>
        <p:spPr>
          <a:xfrm>
            <a:off x="0" y="1607820"/>
            <a:ext cx="9144000" cy="3792511"/>
          </a:xfrm>
          <a:prstGeom prst="rect">
            <a:avLst/>
          </a:prstGeom>
        </p:spPr>
      </p:pic>
    </p:spTree>
    <p:extLst>
      <p:ext uri="{BB962C8B-B14F-4D97-AF65-F5344CB8AC3E}">
        <p14:creationId xmlns:p14="http://schemas.microsoft.com/office/powerpoint/2010/main" val="5845343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628650" y="215153"/>
            <a:ext cx="6679823" cy="994172"/>
          </a:xfrm>
        </p:spPr>
        <p:txBody>
          <a:bodyPr>
            <a:normAutofit/>
          </a:bodyPr>
          <a:lstStyle/>
          <a:p>
            <a:r>
              <a:rPr lang="en-GB" sz="2200" dirty="0">
                <a:solidFill>
                  <a:srgbClr val="5C068C"/>
                </a:solidFill>
                <a:ea typeface="+mn-ea"/>
              </a:rPr>
              <a:t>Skills and supply chain</a:t>
            </a:r>
            <a:endParaRPr lang="en-US" sz="2200" dirty="0">
              <a:solidFill>
                <a:srgbClr val="5C068C"/>
              </a:solidFill>
              <a:ea typeface="+mn-ea"/>
            </a:endParaRP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28650" y="915923"/>
            <a:ext cx="8050530" cy="3926023"/>
          </a:xfrm>
        </p:spPr>
        <p:txBody>
          <a:bodyPr>
            <a:normAutofit fontScale="25000" lnSpcReduction="20000"/>
          </a:bodyPr>
          <a:lstStyle/>
          <a:p>
            <a:pPr lvl="1"/>
            <a:endParaRPr lang="en-GB" sz="1700" dirty="0">
              <a:solidFill>
                <a:srgbClr val="515151"/>
              </a:solidFill>
              <a:latin typeface="Avenir Light" pitchFamily="-128" charset="0"/>
              <a:ea typeface="ヒラギノ角ゴ Pro W3" pitchFamily="-128" charset="-128"/>
              <a:cs typeface="+mn-cs"/>
            </a:endParaRPr>
          </a:p>
          <a:p>
            <a:pPr marL="0" lvl="0" indent="0">
              <a:lnSpc>
                <a:spcPct val="107000"/>
              </a:lnSpc>
              <a:spcAft>
                <a:spcPts val="800"/>
              </a:spcAft>
              <a:buNone/>
            </a:pPr>
            <a:r>
              <a:rPr lang="en-GB" sz="5600" dirty="0">
                <a:solidFill>
                  <a:srgbClr val="414042"/>
                </a:solidFill>
                <a:latin typeface="Avenir"/>
                <a:ea typeface="MS Mincho" panose="02020609040205080304" pitchFamily="49" charset="-128"/>
                <a:cs typeface="Times New Roman" panose="02020603050405020304" pitchFamily="18" charset="0"/>
              </a:rPr>
              <a:t>There are two key strands to understanding local supply chains and skills. </a:t>
            </a:r>
          </a:p>
          <a:p>
            <a:pPr lvl="1">
              <a:lnSpc>
                <a:spcPct val="107000"/>
              </a:lnSpc>
            </a:pPr>
            <a:r>
              <a:rPr lang="en-GB" sz="4000" b="1" dirty="0">
                <a:solidFill>
                  <a:srgbClr val="414042"/>
                </a:solidFill>
                <a:latin typeface="Avenir"/>
                <a:ea typeface="MS Mincho" panose="02020609040205080304" pitchFamily="49" charset="-128"/>
                <a:cs typeface="Times New Roman" panose="02020603050405020304" pitchFamily="18" charset="0"/>
              </a:rPr>
              <a:t>Understanding the local building stock and the demographics of the people that live in the local area</a:t>
            </a:r>
            <a:r>
              <a:rPr lang="en-GB" sz="4000" dirty="0">
                <a:solidFill>
                  <a:srgbClr val="414042"/>
                </a:solidFill>
                <a:latin typeface="Avenir"/>
                <a:ea typeface="MS Mincho" panose="02020609040205080304" pitchFamily="49" charset="-128"/>
                <a:cs typeface="Times New Roman" panose="02020603050405020304" pitchFamily="18" charset="0"/>
              </a:rPr>
              <a:t>; this is important as the supply chain and skills need to correlate, as different building types and occupants need different approaches to upgrade them. </a:t>
            </a:r>
          </a:p>
          <a:p>
            <a:pPr lvl="1">
              <a:lnSpc>
                <a:spcPct val="107000"/>
              </a:lnSpc>
            </a:pPr>
            <a:r>
              <a:rPr lang="en-GB" sz="4000" b="1" dirty="0">
                <a:solidFill>
                  <a:srgbClr val="414042"/>
                </a:solidFill>
                <a:latin typeface="Avenir"/>
                <a:ea typeface="MS Mincho" panose="02020609040205080304" pitchFamily="49" charset="-128"/>
                <a:cs typeface="Times New Roman" panose="02020603050405020304" pitchFamily="18" charset="0"/>
              </a:rPr>
              <a:t>Understanding the status of the local supply chain and skills within a local authority area</a:t>
            </a:r>
            <a:r>
              <a:rPr lang="en-GB" sz="4000" dirty="0">
                <a:solidFill>
                  <a:srgbClr val="414042"/>
                </a:solidFill>
                <a:latin typeface="Avenir"/>
                <a:ea typeface="MS Mincho" panose="02020609040205080304" pitchFamily="49" charset="-128"/>
                <a:cs typeface="Times New Roman" panose="02020603050405020304" pitchFamily="18" charset="0"/>
              </a:rPr>
              <a:t>; these then need to be mapped against the demand, which is determined by the type of buildings and the existing energy use intensity of these buildings, as well as the local demographics. </a:t>
            </a:r>
            <a:endParaRPr lang="en-US" sz="4000" dirty="0">
              <a:solidFill>
                <a:srgbClr val="414042"/>
              </a:solidFill>
              <a:latin typeface="Avenir"/>
              <a:ea typeface="MS Mincho" panose="02020609040205080304" pitchFamily="49" charset="-128"/>
              <a:cs typeface="Times New Roman" panose="02020603050405020304" pitchFamily="18" charset="0"/>
            </a:endParaRPr>
          </a:p>
          <a:p>
            <a:pPr lvl="0">
              <a:lnSpc>
                <a:spcPct val="107000"/>
              </a:lnSpc>
              <a:spcAft>
                <a:spcPts val="800"/>
              </a:spcAft>
            </a:pPr>
            <a:r>
              <a:rPr lang="en-GB" sz="4800" dirty="0">
                <a:solidFill>
                  <a:srgbClr val="414042"/>
                </a:solidFill>
                <a:effectLst/>
                <a:latin typeface="Avenir"/>
                <a:ea typeface="MS Mincho" panose="02020609040205080304" pitchFamily="49" charset="-128"/>
                <a:cs typeface="Times New Roman" panose="02020603050405020304" pitchFamily="18" charset="0"/>
              </a:rPr>
              <a:t>Local authorities should create an </a:t>
            </a:r>
            <a:r>
              <a:rPr lang="en-GB" sz="4800" b="1" dirty="0">
                <a:solidFill>
                  <a:srgbClr val="414042"/>
                </a:solidFill>
                <a:effectLst/>
                <a:latin typeface="Avenir"/>
                <a:ea typeface="MS Mincho" panose="02020609040205080304" pitchFamily="49" charset="-128"/>
                <a:cs typeface="Times New Roman" panose="02020603050405020304" pitchFamily="18" charset="0"/>
              </a:rPr>
              <a:t>Action Plan </a:t>
            </a:r>
            <a:r>
              <a:rPr lang="en-GB" sz="4800" dirty="0">
                <a:solidFill>
                  <a:srgbClr val="414042"/>
                </a:solidFill>
                <a:effectLst/>
                <a:latin typeface="Avenir"/>
                <a:ea typeface="MS Mincho" panose="02020609040205080304" pitchFamily="49" charset="-128"/>
                <a:cs typeface="Times New Roman" panose="02020603050405020304" pitchFamily="18" charset="0"/>
              </a:rPr>
              <a:t>to develop and support local skills and the local supply chain. This could be done by setting up a task group to coordinate action and deliver solutions. The task group should include representatives from across the supply chain.</a:t>
            </a:r>
          </a:p>
          <a:p>
            <a:pPr lvl="0">
              <a:lnSpc>
                <a:spcPct val="107000"/>
              </a:lnSpc>
              <a:spcAft>
                <a:spcPts val="800"/>
              </a:spcAft>
            </a:pPr>
            <a:r>
              <a:rPr lang="en-GB" sz="4800" b="0" dirty="0">
                <a:solidFill>
                  <a:srgbClr val="414042"/>
                </a:solidFill>
                <a:effectLst/>
                <a:latin typeface="Avenir"/>
                <a:ea typeface="MS Mincho" panose="02020609040205080304" pitchFamily="49" charset="-128"/>
                <a:cs typeface="Times New Roman" panose="02020603050405020304" pitchFamily="18" charset="0"/>
              </a:rPr>
              <a:t>There are some critical issues pertinent to the skills and supply chain for upgrading homes that local/combined authorities need to be aware of, as </a:t>
            </a:r>
            <a:r>
              <a:rPr lang="en-GB" sz="4800" dirty="0">
                <a:solidFill>
                  <a:srgbClr val="414042"/>
                </a:solidFill>
                <a:latin typeface="Avenir"/>
                <a:ea typeface="MS Mincho" panose="02020609040205080304" pitchFamily="49" charset="-128"/>
                <a:cs typeface="Times New Roman" panose="02020603050405020304" pitchFamily="18" charset="0"/>
              </a:rPr>
              <a:t>these influence the skills required, including: the prevalence/ profile of </a:t>
            </a:r>
            <a:r>
              <a:rPr lang="en-US" sz="4800" dirty="0">
                <a:solidFill>
                  <a:srgbClr val="414042"/>
                </a:solidFill>
                <a:latin typeface="Avenir"/>
                <a:ea typeface="MS Mincho" panose="02020609040205080304" pitchFamily="49" charset="-128"/>
                <a:cs typeface="Times New Roman" panose="02020603050405020304" pitchFamily="18" charset="0"/>
              </a:rPr>
              <a:t>tr</a:t>
            </a:r>
            <a:r>
              <a:rPr lang="en-US" sz="4800" b="0" dirty="0">
                <a:solidFill>
                  <a:srgbClr val="414042"/>
                </a:solidFill>
                <a:effectLst/>
                <a:latin typeface="Avenir"/>
                <a:ea typeface="MS Mincho" panose="02020609040205080304" pitchFamily="49" charset="-128"/>
                <a:cs typeface="Times New Roman" panose="02020603050405020304" pitchFamily="18" charset="0"/>
              </a:rPr>
              <a:t>aditional buildings, considering local stock repair and maintenance requirements, ventilation. </a:t>
            </a:r>
            <a:endParaRPr lang="en-GB" sz="4800" b="1" dirty="0">
              <a:solidFill>
                <a:srgbClr val="414042"/>
              </a:solidFill>
              <a:effectLst/>
              <a:latin typeface="Avenir"/>
              <a:ea typeface="MS Mincho" panose="02020609040205080304" pitchFamily="49" charset="-128"/>
              <a:cs typeface="Times New Roman" panose="02020603050405020304" pitchFamily="18" charset="0"/>
            </a:endParaRPr>
          </a:p>
          <a:p>
            <a:pPr lvl="0">
              <a:lnSpc>
                <a:spcPct val="107000"/>
              </a:lnSpc>
              <a:spcAft>
                <a:spcPts val="800"/>
              </a:spcAft>
            </a:pPr>
            <a:r>
              <a:rPr lang="en-US" sz="4800" dirty="0">
                <a:solidFill>
                  <a:srgbClr val="414042"/>
                </a:solidFill>
                <a:latin typeface="Avenir"/>
                <a:ea typeface="MS Mincho" panose="02020609040205080304" pitchFamily="49" charset="-128"/>
                <a:cs typeface="Times New Roman" panose="02020603050405020304" pitchFamily="18" charset="0"/>
              </a:rPr>
              <a:t>The supplier journey must link-up with the one-stop-shop model </a:t>
            </a:r>
          </a:p>
          <a:p>
            <a:pPr lvl="1">
              <a:lnSpc>
                <a:spcPct val="107000"/>
              </a:lnSpc>
              <a:spcAft>
                <a:spcPts val="800"/>
              </a:spcAft>
              <a:buFont typeface="Courier New" panose="02070309020205020404" pitchFamily="49" charset="0"/>
              <a:buChar char="o"/>
            </a:pPr>
            <a:r>
              <a:rPr lang="en-GB" sz="4000" dirty="0">
                <a:solidFill>
                  <a:srgbClr val="414042"/>
                </a:solidFill>
                <a:latin typeface="Avenir"/>
                <a:ea typeface="MS Mincho" panose="02020609040205080304" pitchFamily="49" charset="-128"/>
                <a:cs typeface="Times New Roman" panose="02020603050405020304" pitchFamily="18" charset="0"/>
              </a:rPr>
              <a:t>Just as the householder needs to be led through a smooth ‘journey’, so the supply chain needs its own journey to transition from where they are now. </a:t>
            </a:r>
          </a:p>
          <a:p>
            <a:pPr lvl="1">
              <a:lnSpc>
                <a:spcPct val="107000"/>
              </a:lnSpc>
              <a:spcAft>
                <a:spcPts val="800"/>
              </a:spcAft>
              <a:buFont typeface="Courier New" panose="02070309020205020404" pitchFamily="49" charset="0"/>
              <a:buChar char="o"/>
            </a:pPr>
            <a:r>
              <a:rPr lang="en-GB" sz="4000" dirty="0">
                <a:solidFill>
                  <a:srgbClr val="414042"/>
                </a:solidFill>
                <a:latin typeface="Avenir"/>
                <a:ea typeface="MS Mincho" panose="02020609040205080304" pitchFamily="49" charset="-128"/>
                <a:cs typeface="Times New Roman" panose="02020603050405020304" pitchFamily="18" charset="0"/>
              </a:rPr>
              <a:t>Contractors need to be made aware of the opportunities in the market, engaged, supported in upskilling and monitored for quality and service.</a:t>
            </a:r>
          </a:p>
        </p:txBody>
      </p:sp>
    </p:spTree>
    <p:extLst>
      <p:ext uri="{BB962C8B-B14F-4D97-AF65-F5344CB8AC3E}">
        <p14:creationId xmlns:p14="http://schemas.microsoft.com/office/powerpoint/2010/main" val="376479077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Skills and supply chain  </a:t>
            </a:r>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graphicFrame>
        <p:nvGraphicFramePr>
          <p:cNvPr id="5" name="Table 4">
            <a:extLst>
              <a:ext uri="{FF2B5EF4-FFF2-40B4-BE49-F238E27FC236}">
                <a16:creationId xmlns:a16="http://schemas.microsoft.com/office/drawing/2014/main" id="{F37B19AB-9506-4941-BB7A-B870BF5FA1D8}"/>
              </a:ext>
            </a:extLst>
          </p:cNvPr>
          <p:cNvGraphicFramePr>
            <a:graphicFrameLocks noGrp="1"/>
          </p:cNvGraphicFramePr>
          <p:nvPr>
            <p:extLst>
              <p:ext uri="{D42A27DB-BD31-4B8C-83A1-F6EECF244321}">
                <p14:modId xmlns:p14="http://schemas.microsoft.com/office/powerpoint/2010/main" val="3676870215"/>
              </p:ext>
            </p:extLst>
          </p:nvPr>
        </p:nvGraphicFramePr>
        <p:xfrm>
          <a:off x="609600" y="1123950"/>
          <a:ext cx="6768000" cy="3384000"/>
        </p:xfrm>
        <a:graphic>
          <a:graphicData uri="http://schemas.openxmlformats.org/drawingml/2006/table">
            <a:tbl>
              <a:tblPr firstRow="1" firstCol="1" bandRow="1"/>
              <a:tblGrid>
                <a:gridCol w="6768000">
                  <a:extLst>
                    <a:ext uri="{9D8B030D-6E8A-4147-A177-3AD203B41FA5}">
                      <a16:colId xmlns:a16="http://schemas.microsoft.com/office/drawing/2014/main" val="566685748"/>
                    </a:ext>
                  </a:extLst>
                </a:gridCol>
              </a:tblGrid>
              <a:tr h="3384000">
                <a:tc>
                  <a:txBody>
                    <a:bodyPr/>
                    <a:lstStyle/>
                    <a:p>
                      <a:pPr marL="0" lvl="0" indent="0">
                        <a:lnSpc>
                          <a:spcPct val="115000"/>
                        </a:lnSpc>
                        <a:spcBef>
                          <a:spcPts val="1800"/>
                        </a:spcBef>
                        <a:spcAft>
                          <a:spcPts val="0"/>
                        </a:spcAft>
                        <a:buClr>
                          <a:srgbClr val="7030A0"/>
                        </a:buClr>
                        <a:buSzPts val="1600"/>
                        <a:buFont typeface="+mj-lt"/>
                        <a:buNone/>
                      </a:pPr>
                      <a:r>
                        <a:rPr lang="en-GB" sz="18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endParaRPr lang="en-GB" sz="14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endParaRPr>
                    </a:p>
                    <a:p>
                      <a:pPr marL="453390">
                        <a:lnSpc>
                          <a:spcPct val="115000"/>
                        </a:lnSpc>
                      </a:pPr>
                      <a:r>
                        <a:rPr lang="en-GB" sz="14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rPr>
                        <a:t> </a:t>
                      </a:r>
                      <a:endParaRPr lang="en-GB" sz="1400" dirty="0">
                        <a:solidFill>
                          <a:srgbClr val="414042"/>
                        </a:solidFill>
                        <a:effectLst/>
                        <a:latin typeface="Avenir" panose="02000503020000020003"/>
                        <a:ea typeface="MS Mincho" panose="02020609040205080304" pitchFamily="49" charset="-128"/>
                        <a:cs typeface="Times New Roman" panose="02020603050405020304" pitchFamily="18" charset="0"/>
                      </a:endParaRP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Know the stock </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Understand the local skills and supply chain</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Map the stock (demand) against the available skills and supply chain</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Identify gaps from mapping	</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Develop a strategy to address gaps</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Develop relationships with training providers and local supply chain</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Support development of local skills and supply chain</a:t>
                      </a:r>
                    </a:p>
                    <a:p>
                      <a:pPr marL="342900" lvl="0" indent="-342900">
                        <a:lnSpc>
                          <a:spcPct val="115000"/>
                        </a:lnSpc>
                        <a:buFont typeface="Symbol" panose="05050102010706020507" pitchFamily="18" charset="2"/>
                        <a:buChar char=""/>
                      </a:pPr>
                      <a:r>
                        <a:rPr lang="en-GB" sz="1600" dirty="0">
                          <a:solidFill>
                            <a:srgbClr val="414042"/>
                          </a:solidFill>
                          <a:effectLst/>
                          <a:latin typeface="Avenir" panose="02000503020000020003"/>
                          <a:ea typeface="MS Mincho" panose="02020609040205080304" pitchFamily="49" charset="-128"/>
                          <a:cs typeface="Times New Roman" panose="02020603050405020304" pitchFamily="18" charset="0"/>
                        </a:rPr>
                        <a:t>Support integration of supply chain into OSS model to deliver whole house approach</a:t>
                      </a:r>
                      <a:endParaRPr lang="en-GB" sz="1600" dirty="0">
                        <a:solidFill>
                          <a:srgbClr val="414042"/>
                        </a:solidFill>
                        <a:effectLst/>
                        <a:latin typeface="Avenir" panose="02000503020000020003" pitchFamily="2" charset="0"/>
                        <a:ea typeface="MS Mincho" panose="02020609040205080304" pitchFamily="49" charset="-128"/>
                        <a:cs typeface="Times New Roman" panose="02020603050405020304" pitchFamily="18"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114796627"/>
                  </a:ext>
                </a:extLst>
              </a:tr>
            </a:tbl>
          </a:graphicData>
        </a:graphic>
      </p:graphicFrame>
    </p:spTree>
    <p:extLst>
      <p:ext uri="{BB962C8B-B14F-4D97-AF65-F5344CB8AC3E}">
        <p14:creationId xmlns:p14="http://schemas.microsoft.com/office/powerpoint/2010/main" val="129751056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189077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1785104"/>
          </a:xfrm>
          <a:prstGeom prst="rect">
            <a:avLst/>
          </a:prstGeom>
          <a:noFill/>
        </p:spPr>
        <p:txBody>
          <a:bodyPr wrap="square">
            <a:spAutoFit/>
          </a:bodyPr>
          <a:lstStyle/>
          <a:p>
            <a:pPr>
              <a:lnSpc>
                <a:spcPct val="115000"/>
              </a:lnSpc>
            </a:pPr>
            <a:r>
              <a:rPr lang="en-US" sz="4000" b="1" dirty="0">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dirty="0">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dirty="0">
                <a:solidFill>
                  <a:schemeClr val="bg1"/>
                </a:solidFill>
                <a:effectLst/>
                <a:latin typeface="NeuzeitGro"/>
                <a:ea typeface="MS Gothic" panose="020B0609070205080204" pitchFamily="49" charset="-128"/>
                <a:cs typeface="Times New Roman" panose="02020603050405020304" pitchFamily="18" charset="0"/>
              </a:rPr>
              <a:t>Part 6 – </a:t>
            </a:r>
            <a:r>
              <a:rPr lang="en-GB" sz="3200" b="1" dirty="0">
                <a:solidFill>
                  <a:schemeClr val="bg1"/>
                </a:solidFill>
                <a:effectLst/>
                <a:latin typeface="NeuzeitGro"/>
                <a:ea typeface="MS Gothic" panose="020B0609070205080204" pitchFamily="49" charset="-128"/>
                <a:cs typeface="Times New Roman" panose="02020603050405020304" pitchFamily="18" charset="0"/>
              </a:rPr>
              <a:t>How local authorities can engage Registered Social Landlords on retrofit </a:t>
            </a:r>
            <a:endParaRPr lang="en-GB" sz="3200" b="1" dirty="0">
              <a:solidFill>
                <a:schemeClr val="bg1"/>
              </a:solidFill>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3"/>
          <a:srcRect b="18811"/>
          <a:stretch/>
        </p:blipFill>
        <p:spPr>
          <a:xfrm>
            <a:off x="3696026" y="-43374"/>
            <a:ext cx="5402905" cy="3159955"/>
          </a:xfrm>
          <a:prstGeom prst="rect">
            <a:avLst/>
          </a:prstGeom>
        </p:spPr>
      </p:pic>
      <p:pic>
        <p:nvPicPr>
          <p:cNvPr id="3" name="Picture 2" descr="A sign in front of a building&#10;&#10;Description automatically generated">
            <a:extLst>
              <a:ext uri="{FF2B5EF4-FFF2-40B4-BE49-F238E27FC236}">
                <a16:creationId xmlns:a16="http://schemas.microsoft.com/office/drawing/2014/main" id="{A56D7ECC-F669-4960-AFBC-51B15631B4AB}"/>
              </a:ext>
            </a:extLst>
          </p:cNvPr>
          <p:cNvPicPr>
            <a:picLocks noChangeAspect="1"/>
          </p:cNvPicPr>
          <p:nvPr/>
        </p:nvPicPr>
        <p:blipFill>
          <a:blip r:embed="rId4"/>
          <a:stretch>
            <a:fillRect/>
          </a:stretch>
        </p:blipFill>
        <p:spPr>
          <a:xfrm>
            <a:off x="0" y="1890267"/>
            <a:ext cx="5897880" cy="3931920"/>
          </a:xfrm>
          <a:prstGeom prst="rect">
            <a:avLst/>
          </a:prstGeom>
        </p:spPr>
      </p:pic>
      <p:pic>
        <p:nvPicPr>
          <p:cNvPr id="6" name="Picture 5">
            <a:extLst>
              <a:ext uri="{FF2B5EF4-FFF2-40B4-BE49-F238E27FC236}">
                <a16:creationId xmlns:a16="http://schemas.microsoft.com/office/drawing/2014/main" id="{D9B8D4BD-9601-4C6A-990C-704AEFA9AA13}"/>
              </a:ext>
            </a:extLst>
          </p:cNvPr>
          <p:cNvPicPr>
            <a:picLocks noChangeAspect="1"/>
          </p:cNvPicPr>
          <p:nvPr/>
        </p:nvPicPr>
        <p:blipFill rotWithShape="1">
          <a:blip r:embed="rId5"/>
          <a:srcRect l="27055" t="-996" r="13325" b="24553"/>
          <a:stretch/>
        </p:blipFill>
        <p:spPr>
          <a:xfrm>
            <a:off x="4549139" y="1825751"/>
            <a:ext cx="4594861" cy="3931918"/>
          </a:xfrm>
          <a:prstGeom prst="rect">
            <a:avLst/>
          </a:prstGeom>
        </p:spPr>
      </p:pic>
    </p:spTree>
    <p:extLst>
      <p:ext uri="{BB962C8B-B14F-4D97-AF65-F5344CB8AC3E}">
        <p14:creationId xmlns:p14="http://schemas.microsoft.com/office/powerpoint/2010/main" val="37910126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02378" y="28800"/>
            <a:ext cx="8241030" cy="994172"/>
          </a:xfrm>
        </p:spPr>
        <p:txBody>
          <a:bodyPr>
            <a:normAutofit/>
          </a:bodyPr>
          <a:lstStyle/>
          <a:p>
            <a:r>
              <a:rPr lang="en-GB" sz="2200" dirty="0">
                <a:solidFill>
                  <a:srgbClr val="5C068C"/>
                </a:solidFill>
                <a:ea typeface="+mn-ea"/>
              </a:rPr>
              <a:t>How to engage with Registered Social Landlords </a:t>
            </a:r>
            <a:endParaRPr lang="en-US" sz="2200" dirty="0">
              <a:solidFill>
                <a:srgbClr val="5C068C"/>
              </a:solidFill>
              <a:ea typeface="+mn-ea"/>
            </a:endParaRP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561600" y="741600"/>
            <a:ext cx="8180022" cy="4257120"/>
          </a:xfrm>
        </p:spPr>
        <p:txBody>
          <a:bodyPr>
            <a:noAutofit/>
          </a:bodyPr>
          <a:lstStyle/>
          <a:p>
            <a:pPr marL="0" lvl="0" indent="0">
              <a:lnSpc>
                <a:spcPct val="87000"/>
              </a:lnSpc>
              <a:spcAft>
                <a:spcPts val="800"/>
              </a:spcAft>
              <a:buNone/>
            </a:pPr>
            <a:r>
              <a:rPr lang="en-GB" sz="1200" dirty="0">
                <a:solidFill>
                  <a:srgbClr val="414042"/>
                </a:solidFill>
                <a:latin typeface="Avenir"/>
                <a:ea typeface="MS Mincho" panose="02020609040205080304" pitchFamily="49" charset="-128"/>
                <a:cs typeface="Times New Roman" panose="02020603050405020304" pitchFamily="18" charset="0"/>
              </a:rPr>
              <a:t>RSLs can be a powerful delivery partner. To engage with and support this group, Local Authorities should focus on:</a:t>
            </a:r>
            <a:endParaRPr lang="en-US" sz="1200" dirty="0">
              <a:solidFill>
                <a:srgbClr val="414042"/>
              </a:solidFill>
              <a:latin typeface="Avenir"/>
              <a:ea typeface="MS Mincho" panose="02020609040205080304" pitchFamily="49" charset="-128"/>
              <a:cs typeface="Times New Roman" panose="02020603050405020304" pitchFamily="18" charset="0"/>
            </a:endParaRPr>
          </a:p>
          <a:p>
            <a:pPr lvl="0">
              <a:lnSpc>
                <a:spcPct val="87000"/>
              </a:lnSpc>
              <a:spcBef>
                <a:spcPts val="600"/>
              </a:spcBef>
            </a:pPr>
            <a:r>
              <a:rPr lang="en-US" sz="1050" b="1" dirty="0">
                <a:solidFill>
                  <a:srgbClr val="414042"/>
                </a:solidFill>
                <a:latin typeface="Avenir"/>
                <a:ea typeface="MS Mincho" panose="02020609040205080304" pitchFamily="49" charset="-128"/>
                <a:cs typeface="Times New Roman" panose="02020603050405020304" pitchFamily="18" charset="0"/>
              </a:rPr>
              <a:t>Engagement:</a:t>
            </a:r>
          </a:p>
          <a:p>
            <a:pPr lvl="1">
              <a:lnSpc>
                <a:spcPct val="87000"/>
              </a:lnSpc>
              <a:spcBef>
                <a:spcPts val="0"/>
              </a:spcBef>
              <a:buFont typeface="Courier New" panose="02070309020205020404" pitchFamily="49" charset="0"/>
              <a:buChar char="o"/>
            </a:pPr>
            <a:r>
              <a:rPr lang="en-GB" sz="1050" dirty="0">
                <a:solidFill>
                  <a:srgbClr val="414042"/>
                </a:solidFill>
                <a:latin typeface="Avenir"/>
                <a:ea typeface="MS Mincho" panose="02020609040205080304" pitchFamily="49" charset="-128"/>
                <a:cs typeface="Times New Roman" panose="02020603050405020304" pitchFamily="18" charset="0"/>
              </a:rPr>
              <a:t>LAs should involve and work with RSLs in their area as part of strategy development and set up a forum for RSLs to work collaboratively.</a:t>
            </a:r>
            <a:endParaRPr lang="en-US" sz="1050" dirty="0">
              <a:solidFill>
                <a:srgbClr val="414042"/>
              </a:solidFill>
              <a:latin typeface="Avenir"/>
              <a:ea typeface="MS Mincho" panose="02020609040205080304" pitchFamily="49" charset="-128"/>
              <a:cs typeface="Times New Roman" panose="02020603050405020304" pitchFamily="18" charset="0"/>
            </a:endParaRPr>
          </a:p>
          <a:p>
            <a:pPr lvl="1">
              <a:lnSpc>
                <a:spcPct val="87000"/>
              </a:lnSpc>
              <a:spcBef>
                <a:spcPts val="0"/>
              </a:spcBef>
              <a:spcAft>
                <a:spcPts val="200"/>
              </a:spcAft>
              <a:buFont typeface="Courier New" panose="02070309020205020404" pitchFamily="49" charset="0"/>
              <a:buChar char="o"/>
            </a:pPr>
            <a:r>
              <a:rPr lang="en-GB" sz="1050" dirty="0">
                <a:solidFill>
                  <a:srgbClr val="414042"/>
                </a:solidFill>
                <a:latin typeface="Avenir"/>
                <a:ea typeface="MS Mincho" panose="02020609040205080304" pitchFamily="49" charset="-128"/>
                <a:cs typeface="Times New Roman" panose="02020603050405020304" pitchFamily="18" charset="0"/>
              </a:rPr>
              <a:t>The registered social landlord will have the responsibility to engage with tenants to get the work carried out. There will be issues around choice and control, and this needs to be handled sensitively through a well-considered tenant engagement process. </a:t>
            </a:r>
          </a:p>
          <a:p>
            <a:pPr lvl="0">
              <a:lnSpc>
                <a:spcPct val="87000"/>
              </a:lnSpc>
              <a:spcBef>
                <a:spcPts val="600"/>
              </a:spcBef>
              <a:spcAft>
                <a:spcPts val="200"/>
              </a:spcAft>
            </a:pPr>
            <a:r>
              <a:rPr lang="en-GB" sz="1050" b="1" dirty="0">
                <a:solidFill>
                  <a:srgbClr val="414042"/>
                </a:solidFill>
                <a:latin typeface="Avenir"/>
                <a:ea typeface="MS Mincho" panose="02020609040205080304" pitchFamily="49" charset="-128"/>
                <a:cs typeface="Times New Roman" panose="02020603050405020304" pitchFamily="18" charset="0"/>
              </a:rPr>
              <a:t>Finance</a:t>
            </a:r>
            <a:r>
              <a:rPr lang="en-GB" sz="1050" dirty="0">
                <a:solidFill>
                  <a:srgbClr val="414042"/>
                </a:solidFill>
                <a:latin typeface="Avenir"/>
                <a:ea typeface="MS Mincho" panose="02020609040205080304" pitchFamily="49" charset="-128"/>
                <a:cs typeface="Times New Roman" panose="02020603050405020304" pitchFamily="18" charset="0"/>
              </a:rPr>
              <a:t>: A key barrier for RSLs is access to finance. Potential solutions for Local Authorities include: </a:t>
            </a:r>
          </a:p>
          <a:p>
            <a:pPr lvl="1">
              <a:lnSpc>
                <a:spcPct val="87000"/>
              </a:lnSpc>
              <a:spcBef>
                <a:spcPts val="600"/>
              </a:spcBef>
              <a:spcAft>
                <a:spcPts val="200"/>
              </a:spcAft>
              <a:buFont typeface="Courier New" panose="02070309020205020404" pitchFamily="49" charset="0"/>
              <a:buChar char="o"/>
            </a:pPr>
            <a:r>
              <a:rPr lang="en-GB" sz="1050" dirty="0">
                <a:solidFill>
                  <a:srgbClr val="414042"/>
                </a:solidFill>
                <a:latin typeface="Avenir"/>
                <a:ea typeface="MS Mincho" panose="02020609040205080304" pitchFamily="49" charset="-128"/>
                <a:cs typeface="Times New Roman" panose="02020603050405020304" pitchFamily="18" charset="0"/>
              </a:rPr>
              <a:t>Low-interest finance or loans, creating a Carbon offset fund, hosting an RSL forum. An RSL forum hosted by the Local Authority could be used to jointly bid for grant funding.</a:t>
            </a:r>
          </a:p>
          <a:p>
            <a:pPr lvl="0">
              <a:lnSpc>
                <a:spcPct val="87000"/>
              </a:lnSpc>
              <a:spcBef>
                <a:spcPts val="600"/>
              </a:spcBef>
              <a:spcAft>
                <a:spcPts val="200"/>
              </a:spcAft>
            </a:pPr>
            <a:r>
              <a:rPr lang="en-GB" sz="1050" b="1" dirty="0">
                <a:solidFill>
                  <a:srgbClr val="414042"/>
                </a:solidFill>
                <a:latin typeface="Avenir"/>
                <a:ea typeface="MS Mincho" panose="02020609040205080304" pitchFamily="49" charset="-128"/>
                <a:cs typeface="Times New Roman" panose="02020603050405020304" pitchFamily="18" charset="0"/>
              </a:rPr>
              <a:t>Supply chains and skills: </a:t>
            </a:r>
            <a:r>
              <a:rPr lang="en-GB" sz="1050" dirty="0">
                <a:solidFill>
                  <a:srgbClr val="414042"/>
                </a:solidFill>
                <a:latin typeface="Avenir"/>
                <a:ea typeface="MS Mincho" panose="02020609040205080304" pitchFamily="49" charset="-128"/>
                <a:cs typeface="Times New Roman" panose="02020603050405020304" pitchFamily="18" charset="0"/>
              </a:rPr>
              <a:t>Local Authorities can play an important role to help to connect RSLs with the skills supply chain and upskill RSLs</a:t>
            </a:r>
          </a:p>
          <a:p>
            <a:pPr lvl="1">
              <a:lnSpc>
                <a:spcPct val="87000"/>
              </a:lnSpc>
              <a:spcBef>
                <a:spcPts val="600"/>
              </a:spcBef>
              <a:spcAft>
                <a:spcPts val="200"/>
              </a:spcAft>
              <a:buFont typeface="Courier New" panose="02070309020205020404" pitchFamily="49" charset="0"/>
              <a:buChar char="o"/>
            </a:pPr>
            <a:r>
              <a:rPr lang="en-GB" sz="1050" dirty="0">
                <a:solidFill>
                  <a:srgbClr val="414042"/>
                </a:solidFill>
                <a:latin typeface="Avenir"/>
                <a:ea typeface="MS Mincho" panose="02020609040205080304" pitchFamily="49" charset="-128"/>
                <a:cs typeface="Times New Roman" panose="02020603050405020304" pitchFamily="18" charset="0"/>
              </a:rPr>
              <a:t>RSLs need: reassurance of technical capabilities (i.e. accredited suppliers) ; a procurement framework of people who are able to undertake retrofit;  RSL knowledge-transfer forums.</a:t>
            </a:r>
          </a:p>
          <a:p>
            <a:pPr lvl="0">
              <a:lnSpc>
                <a:spcPct val="87000"/>
              </a:lnSpc>
              <a:spcBef>
                <a:spcPts val="600"/>
              </a:spcBef>
              <a:spcAft>
                <a:spcPts val="200"/>
              </a:spcAft>
            </a:pPr>
            <a:r>
              <a:rPr lang="en-US" sz="1050" b="1" dirty="0">
                <a:solidFill>
                  <a:srgbClr val="414042"/>
                </a:solidFill>
                <a:latin typeface="Avenir"/>
                <a:ea typeface="MS Mincho" panose="02020609040205080304" pitchFamily="49" charset="-128"/>
                <a:cs typeface="Times New Roman" panose="02020603050405020304" pitchFamily="18" charset="0"/>
              </a:rPr>
              <a:t>Making a plan: </a:t>
            </a:r>
            <a:r>
              <a:rPr lang="en-GB" sz="1050" dirty="0">
                <a:solidFill>
                  <a:srgbClr val="414042"/>
                </a:solidFill>
                <a:latin typeface="Avenir"/>
                <a:ea typeface="MS Mincho" panose="02020609040205080304" pitchFamily="49" charset="-128"/>
                <a:cs typeface="Times New Roman" panose="02020603050405020304" pitchFamily="18" charset="0"/>
              </a:rPr>
              <a:t>A significant cost for RSLs will be undertaking a zero-carbon assessment for their whole portfolio. RSLs could undertake desk-based analysis working with a partner, such as Parity Projects and its Portfolio tool. An RSL forum could also be used to share and compare results for this portfolio scoping exercise, showing the scale of the challenge, indicative cost, and areas for savings. </a:t>
            </a:r>
          </a:p>
          <a:p>
            <a:pPr lvl="0">
              <a:lnSpc>
                <a:spcPct val="87000"/>
              </a:lnSpc>
              <a:spcBef>
                <a:spcPts val="600"/>
              </a:spcBef>
              <a:spcAft>
                <a:spcPts val="200"/>
              </a:spcAft>
            </a:pPr>
            <a:r>
              <a:rPr lang="en-US" sz="1050" b="1" dirty="0">
                <a:solidFill>
                  <a:srgbClr val="414042"/>
                </a:solidFill>
                <a:latin typeface="Avenir"/>
                <a:ea typeface="MS Mincho" panose="02020609040205080304" pitchFamily="49" charset="-128"/>
                <a:cs typeface="Times New Roman" panose="02020603050405020304" pitchFamily="18" charset="0"/>
              </a:rPr>
              <a:t>Reviewing a whole estate : </a:t>
            </a:r>
            <a:r>
              <a:rPr lang="en-GB" sz="1050" dirty="0">
                <a:solidFill>
                  <a:srgbClr val="414042"/>
                </a:solidFill>
                <a:latin typeface="Avenir"/>
                <a:ea typeface="MS Mincho" panose="02020609040205080304" pitchFamily="49" charset="-128"/>
                <a:cs typeface="Times New Roman" panose="02020603050405020304" pitchFamily="18" charset="0"/>
              </a:rPr>
              <a:t>a detailed assessment is needed using multiple factors like fuel poverty and the maintenance cycle, a feasibility study is also needed for each housing estate.</a:t>
            </a:r>
          </a:p>
          <a:p>
            <a:pPr lvl="0">
              <a:lnSpc>
                <a:spcPct val="87000"/>
              </a:lnSpc>
              <a:spcBef>
                <a:spcPts val="600"/>
              </a:spcBef>
              <a:spcAft>
                <a:spcPts val="200"/>
              </a:spcAft>
            </a:pPr>
            <a:r>
              <a:rPr lang="en-US" sz="1050" b="1" dirty="0">
                <a:solidFill>
                  <a:srgbClr val="414042"/>
                </a:solidFill>
                <a:latin typeface="Avenir"/>
                <a:ea typeface="MS Mincho" panose="02020609040205080304" pitchFamily="49" charset="-128"/>
                <a:cs typeface="Times New Roman" panose="02020603050405020304" pitchFamily="18" charset="0"/>
              </a:rPr>
              <a:t>Procurement of portfolio and investment options: </a:t>
            </a:r>
            <a:r>
              <a:rPr lang="en-GB" sz="1050" dirty="0">
                <a:solidFill>
                  <a:srgbClr val="414042"/>
                </a:solidFill>
                <a:latin typeface="Avenir"/>
                <a:ea typeface="MS Mincho" panose="02020609040205080304" pitchFamily="49" charset="-128"/>
                <a:cs typeface="Times New Roman" panose="02020603050405020304" pitchFamily="18" charset="0"/>
              </a:rPr>
              <a:t>There can be a problem with a lack of retrofit contractors, Local Authorities could have in-house specialist for retrofit who could supervise work on site. This person could be charged out to RSLs.</a:t>
            </a:r>
          </a:p>
          <a:p>
            <a:pPr lvl="0">
              <a:lnSpc>
                <a:spcPct val="87000"/>
              </a:lnSpc>
              <a:spcBef>
                <a:spcPts val="600"/>
              </a:spcBef>
              <a:spcAft>
                <a:spcPts val="200"/>
              </a:spcAft>
            </a:pPr>
            <a:r>
              <a:rPr lang="en-US" sz="1050" b="1" dirty="0">
                <a:solidFill>
                  <a:srgbClr val="414042"/>
                </a:solidFill>
                <a:latin typeface="Avenir"/>
                <a:ea typeface="MS Mincho" panose="02020609040205080304" pitchFamily="49" charset="-128"/>
                <a:cs typeface="Times New Roman" panose="02020603050405020304" pitchFamily="18" charset="0"/>
              </a:rPr>
              <a:t>Post-occupancy evaluation:</a:t>
            </a:r>
            <a:r>
              <a:rPr lang="en-GB" sz="1050" b="1" dirty="0">
                <a:solidFill>
                  <a:srgbClr val="414042"/>
                </a:solidFill>
                <a:latin typeface="Avenir"/>
                <a:ea typeface="MS Mincho" panose="02020609040205080304" pitchFamily="49" charset="-128"/>
                <a:cs typeface="Times New Roman" panose="02020603050405020304" pitchFamily="18" charset="0"/>
              </a:rPr>
              <a:t> </a:t>
            </a:r>
            <a:r>
              <a:rPr lang="en-GB" sz="1050" dirty="0">
                <a:solidFill>
                  <a:srgbClr val="414042"/>
                </a:solidFill>
                <a:latin typeface="Avenir"/>
                <a:ea typeface="MS Mincho" panose="02020609040205080304" pitchFamily="49" charset="-128"/>
                <a:cs typeface="Times New Roman" panose="02020603050405020304" pitchFamily="18" charset="0"/>
              </a:rPr>
              <a:t>This is valuable for ensuring that the work is being carried out to the correct standard. </a:t>
            </a:r>
            <a:br>
              <a:rPr lang="en-GB" sz="1050" dirty="0">
                <a:solidFill>
                  <a:srgbClr val="414042"/>
                </a:solidFill>
                <a:latin typeface="Avenir"/>
                <a:ea typeface="MS Mincho" panose="02020609040205080304" pitchFamily="49" charset="-128"/>
                <a:cs typeface="Times New Roman" panose="02020603050405020304" pitchFamily="18" charset="0"/>
              </a:rPr>
            </a:br>
            <a:r>
              <a:rPr lang="en-GB" sz="1050" dirty="0">
                <a:solidFill>
                  <a:srgbClr val="414042"/>
                </a:solidFill>
                <a:latin typeface="Avenir"/>
                <a:ea typeface="MS Mincho" panose="02020609040205080304" pitchFamily="49" charset="-128"/>
                <a:cs typeface="Times New Roman" panose="02020603050405020304" pitchFamily="18" charset="0"/>
              </a:rPr>
              <a:t>Appropriate methodologies would include:</a:t>
            </a:r>
            <a:r>
              <a:rPr lang="en-GB" sz="750" dirty="0">
                <a:solidFill>
                  <a:srgbClr val="414042"/>
                </a:solidFill>
                <a:latin typeface="Avenir"/>
                <a:ea typeface="MS Mincho" panose="02020609040205080304" pitchFamily="49" charset="-128"/>
                <a:cs typeface="Times New Roman" panose="02020603050405020304" pitchFamily="18" charset="0"/>
              </a:rPr>
              <a:t> </a:t>
            </a:r>
          </a:p>
          <a:p>
            <a:pPr lvl="1">
              <a:lnSpc>
                <a:spcPct val="87000"/>
              </a:lnSpc>
              <a:spcBef>
                <a:spcPts val="0"/>
              </a:spcBef>
              <a:buFont typeface="Courier New" panose="02070309020205020404" pitchFamily="49" charset="0"/>
              <a:buChar char="o"/>
            </a:pPr>
            <a:r>
              <a:rPr lang="en-GB" sz="1000" dirty="0">
                <a:solidFill>
                  <a:srgbClr val="414042"/>
                </a:solidFill>
                <a:latin typeface="Avenir"/>
                <a:ea typeface="MS Mincho" panose="02020609040205080304" pitchFamily="49" charset="-128"/>
                <a:cs typeface="Times New Roman" panose="02020603050405020304" pitchFamily="18" charset="0"/>
              </a:rPr>
              <a:t>A "soft landings" strategy approach, akin to the </a:t>
            </a:r>
            <a:r>
              <a:rPr lang="en-GB" sz="1000" dirty="0">
                <a:solidFill>
                  <a:srgbClr val="414042"/>
                </a:solidFill>
                <a:latin typeface="Avenir"/>
                <a:ea typeface="MS Mincho" panose="02020609040205080304" pitchFamily="49" charset="-128"/>
                <a:cs typeface="Times New Roman" panose="02020603050405020304" pitchFamily="18" charset="0"/>
                <a:hlinkClick r:id="rId3"/>
              </a:rPr>
              <a:t>BSRIA Soft Landing framework</a:t>
            </a:r>
            <a:endParaRPr lang="en-GB" sz="1000" dirty="0">
              <a:solidFill>
                <a:srgbClr val="414042"/>
              </a:solidFill>
              <a:latin typeface="Avenir"/>
              <a:ea typeface="MS Mincho" panose="02020609040205080304" pitchFamily="49" charset="-128"/>
              <a:cs typeface="Times New Roman" panose="02020603050405020304" pitchFamily="18" charset="0"/>
            </a:endParaRPr>
          </a:p>
          <a:p>
            <a:pPr lvl="1">
              <a:lnSpc>
                <a:spcPct val="87000"/>
              </a:lnSpc>
              <a:spcBef>
                <a:spcPts val="0"/>
              </a:spcBef>
              <a:buFont typeface="Courier New" panose="02070309020205020404" pitchFamily="49" charset="0"/>
              <a:buChar char="o"/>
            </a:pPr>
            <a:r>
              <a:rPr lang="en-GB" sz="1000" dirty="0">
                <a:solidFill>
                  <a:srgbClr val="414042"/>
                </a:solidFill>
                <a:latin typeface="Avenir"/>
                <a:ea typeface="MS Mincho" panose="02020609040205080304" pitchFamily="49" charset="-128"/>
                <a:cs typeface="Times New Roman" panose="02020603050405020304" pitchFamily="18" charset="0"/>
              </a:rPr>
              <a:t>The </a:t>
            </a:r>
            <a:r>
              <a:rPr lang="en-GB" sz="1000" dirty="0">
                <a:solidFill>
                  <a:srgbClr val="414042"/>
                </a:solidFill>
                <a:latin typeface="Avenir"/>
                <a:ea typeface="MS Mincho" panose="02020609040205080304" pitchFamily="49" charset="-128"/>
                <a:cs typeface="Times New Roman" panose="02020603050405020304" pitchFamily="18" charset="0"/>
                <a:hlinkClick r:id="rId4"/>
              </a:rPr>
              <a:t>Building User Survey </a:t>
            </a:r>
            <a:r>
              <a:rPr lang="en-GB" sz="1000" dirty="0">
                <a:solidFill>
                  <a:srgbClr val="414042"/>
                </a:solidFill>
                <a:latin typeface="Avenir"/>
                <a:ea typeface="MS Mincho" panose="02020609040205080304" pitchFamily="49" charset="-128"/>
                <a:cs typeface="Times New Roman" panose="02020603050405020304" pitchFamily="18" charset="0"/>
              </a:rPr>
              <a:t>approach methodology</a:t>
            </a:r>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Tree>
    <p:extLst>
      <p:ext uri="{BB962C8B-B14F-4D97-AF65-F5344CB8AC3E}">
        <p14:creationId xmlns:p14="http://schemas.microsoft.com/office/powerpoint/2010/main" val="390887739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How local authorities can engage Registered Social Landlords on retrofit </a:t>
            </a:r>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graphicFrame>
        <p:nvGraphicFramePr>
          <p:cNvPr id="5" name="Table 4">
            <a:extLst>
              <a:ext uri="{FF2B5EF4-FFF2-40B4-BE49-F238E27FC236}">
                <a16:creationId xmlns:a16="http://schemas.microsoft.com/office/drawing/2014/main" id="{F37B19AB-9506-4941-BB7A-B870BF5FA1D8}"/>
              </a:ext>
            </a:extLst>
          </p:cNvPr>
          <p:cNvGraphicFramePr>
            <a:graphicFrameLocks noGrp="1"/>
          </p:cNvGraphicFramePr>
          <p:nvPr>
            <p:extLst>
              <p:ext uri="{D42A27DB-BD31-4B8C-83A1-F6EECF244321}">
                <p14:modId xmlns:p14="http://schemas.microsoft.com/office/powerpoint/2010/main" val="2733565768"/>
              </p:ext>
            </p:extLst>
          </p:nvPr>
        </p:nvGraphicFramePr>
        <p:xfrm>
          <a:off x="628650" y="1124398"/>
          <a:ext cx="6782400" cy="3455734"/>
        </p:xfrm>
        <a:graphic>
          <a:graphicData uri="http://schemas.openxmlformats.org/drawingml/2006/table">
            <a:tbl>
              <a:tblPr firstRow="1" firstCol="1" bandRow="1"/>
              <a:tblGrid>
                <a:gridCol w="6782400">
                  <a:extLst>
                    <a:ext uri="{9D8B030D-6E8A-4147-A177-3AD203B41FA5}">
                      <a16:colId xmlns:a16="http://schemas.microsoft.com/office/drawing/2014/main" val="566685748"/>
                    </a:ext>
                  </a:extLst>
                </a:gridCol>
              </a:tblGrid>
              <a:tr h="3384000">
                <a:tc>
                  <a:txBody>
                    <a:bodyPr/>
                    <a:lstStyle/>
                    <a:p>
                      <a:pPr marL="0" lvl="0" indent="0">
                        <a:lnSpc>
                          <a:spcPct val="115000"/>
                        </a:lnSpc>
                        <a:spcBef>
                          <a:spcPts val="1800"/>
                        </a:spcBef>
                        <a:spcAft>
                          <a:spcPts val="0"/>
                        </a:spcAft>
                        <a:buClr>
                          <a:srgbClr val="7030A0"/>
                        </a:buClr>
                        <a:buSzPts val="1600"/>
                        <a:buFont typeface="+mj-lt"/>
                        <a:buNone/>
                      </a:pPr>
                      <a:r>
                        <a:rPr lang="en-GB" sz="1600" b="1" dirty="0">
                          <a:solidFill>
                            <a:schemeClr val="tx1"/>
                          </a:solidFill>
                          <a:effectLst/>
                          <a:latin typeface="Calibri" panose="020F0502020204030204" pitchFamily="34" charset="0"/>
                          <a:ea typeface="MS Gothic" panose="020B0609070205080204" pitchFamily="49" charset="-128"/>
                          <a:cs typeface="Times New Roman" panose="02020603050405020304" pitchFamily="18" charset="0"/>
                        </a:rPr>
                        <a:t>Key actions for local and combined authorities</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Involve and work with RSLs in the area as part of retrofit strategy development, and on skills, finance and engagement</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Set up a forum for RSLs to work collaboratively - a space to share learnings and challenges, and where tradespeople, experts and fund providers could present and engage</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Explore sourcing finance for RSLs at low/LA borrowing rates </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Work on joint bids for grant or loan funding to improve the business case for RSLs to undertake retrofit </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Set up ‘buying groups’ so RSLs can procure services and materials.</a:t>
                      </a:r>
                    </a:p>
                    <a:p>
                      <a:pPr marL="342900" lvl="0" indent="-342900" algn="l" defTabSz="685800" rtl="0" eaLnBrk="1" latinLnBrk="0" hangingPunct="1">
                        <a:lnSpc>
                          <a:spcPct val="115000"/>
                        </a:lnSpc>
                        <a:buFont typeface="Symbol" panose="05050102010706020507" pitchFamily="18" charset="2"/>
                        <a:buChar char=""/>
                      </a:pPr>
                      <a:r>
                        <a:rPr lang="en-GB" sz="1400" kern="1200" dirty="0">
                          <a:solidFill>
                            <a:srgbClr val="414042"/>
                          </a:solidFill>
                          <a:effectLst/>
                          <a:latin typeface="Avenir" panose="02000503020000020003"/>
                          <a:ea typeface="MS Mincho" panose="02020609040205080304" pitchFamily="49" charset="-128"/>
                          <a:cs typeface="Times New Roman" panose="02020603050405020304" pitchFamily="18" charset="0"/>
                        </a:rPr>
                        <a:t>Employ an in-house specialist for coordinating and overseeing retrofit who could supervise work on site, ensure quality and that the building performs as designed. This person could be charged out to RSLs. They could also help scrutinise tender bids,  help bids, help identify good financial advisors and host the RSL forum..</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114796627"/>
                  </a:ext>
                </a:extLst>
              </a:tr>
            </a:tbl>
          </a:graphicData>
        </a:graphic>
      </p:graphicFrame>
    </p:spTree>
    <p:extLst>
      <p:ext uri="{BB962C8B-B14F-4D97-AF65-F5344CB8AC3E}">
        <p14:creationId xmlns:p14="http://schemas.microsoft.com/office/powerpoint/2010/main" val="360254104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A380-1BFC-A842-9A20-09E3F27EA625}"/>
              </a:ext>
            </a:extLst>
          </p:cNvPr>
          <p:cNvSpPr>
            <a:spLocks noGrp="1"/>
          </p:cNvSpPr>
          <p:nvPr>
            <p:ph type="title"/>
          </p:nvPr>
        </p:nvSpPr>
        <p:spPr/>
        <p:txBody>
          <a:bodyPr>
            <a:normAutofit/>
          </a:bodyPr>
          <a:lstStyle/>
          <a:p>
            <a:r>
              <a:rPr lang="en-GB" sz="2200">
                <a:solidFill>
                  <a:srgbClr val="5C068C"/>
                </a:solidFill>
                <a:ea typeface="+mn-ea"/>
              </a:rPr>
              <a:t>More information:</a:t>
            </a:r>
            <a:endParaRPr lang="en-US"/>
          </a:p>
        </p:txBody>
      </p:sp>
      <p:sp>
        <p:nvSpPr>
          <p:cNvPr id="3" name="Content Placeholder 2">
            <a:extLst>
              <a:ext uri="{FF2B5EF4-FFF2-40B4-BE49-F238E27FC236}">
                <a16:creationId xmlns:a16="http://schemas.microsoft.com/office/drawing/2014/main" id="{986C27A7-08A1-9C4B-80EF-8A52884F0045}"/>
              </a:ext>
            </a:extLst>
          </p:cNvPr>
          <p:cNvSpPr>
            <a:spLocks noGrp="1"/>
          </p:cNvSpPr>
          <p:nvPr>
            <p:ph idx="1"/>
          </p:nvPr>
        </p:nvSpPr>
        <p:spPr>
          <a:xfrm>
            <a:off x="628650" y="1102519"/>
            <a:ext cx="7886700" cy="3263504"/>
          </a:xfrm>
        </p:spPr>
        <p:txBody>
          <a:bodyPr>
            <a:normAutofit fontScale="92500" lnSpcReduction="20000"/>
          </a:bodyPr>
          <a:lstStyle/>
          <a:p>
            <a:pPr marL="0" indent="0">
              <a:lnSpc>
                <a:spcPct val="100000"/>
              </a:lnSpc>
              <a:buNone/>
            </a:pPr>
            <a:r>
              <a:rPr lang="en-GB" sz="1800" b="1">
                <a:solidFill>
                  <a:srgbClr val="414042"/>
                </a:solidFill>
                <a:latin typeface="Avenir"/>
                <a:ea typeface="MS Mincho" panose="02020609040205080304" pitchFamily="49" charset="-128"/>
                <a:cs typeface="Times New Roman" panose="02020603050405020304" pitchFamily="18" charset="0"/>
              </a:rPr>
              <a:t>For more information about the Playbook, please see:</a:t>
            </a:r>
          </a:p>
          <a:p>
            <a:pPr marL="0" indent="0">
              <a:lnSpc>
                <a:spcPct val="100000"/>
              </a:lnSpc>
              <a:buNone/>
            </a:pPr>
            <a:r>
              <a:rPr lang="en-GB" sz="1800" dirty="0">
                <a:solidFill>
                  <a:srgbClr val="414042"/>
                </a:solidFill>
                <a:latin typeface="Avenir"/>
                <a:ea typeface="MS Mincho" panose="02020609040205080304" pitchFamily="49" charset="-128"/>
                <a:cs typeface="Times New Roman" panose="02020603050405020304" pitchFamily="18" charset="0"/>
                <a:hlinkClick r:id="rId2"/>
              </a:rPr>
              <a:t>https://www.ukgbc.org/ukgbc-work/driving-retrofit-of-existing-homes/</a:t>
            </a:r>
            <a:r>
              <a:rPr lang="en-GB" sz="1800">
                <a:solidFill>
                  <a:srgbClr val="414042"/>
                </a:solidFill>
                <a:latin typeface="Avenir"/>
                <a:ea typeface="MS Mincho" panose="02020609040205080304" pitchFamily="49" charset="-128"/>
                <a:cs typeface="Times New Roman" panose="02020603050405020304" pitchFamily="18" charset="0"/>
              </a:rPr>
              <a:t> </a:t>
            </a:r>
          </a:p>
          <a:p>
            <a:pPr marL="0" indent="0">
              <a:lnSpc>
                <a:spcPct val="100000"/>
              </a:lnSpc>
              <a:buNone/>
            </a:pPr>
            <a:endParaRPr lang="en-GB" sz="1800">
              <a:solidFill>
                <a:srgbClr val="414042"/>
              </a:solidFill>
              <a:latin typeface="Avenir"/>
              <a:ea typeface="MS Mincho" panose="02020609040205080304" pitchFamily="49" charset="-128"/>
              <a:cs typeface="Times New Roman" panose="02020603050405020304" pitchFamily="18" charset="0"/>
            </a:endParaRPr>
          </a:p>
          <a:p>
            <a:pPr marL="0" indent="0">
              <a:lnSpc>
                <a:spcPct val="100000"/>
              </a:lnSpc>
              <a:buNone/>
            </a:pPr>
            <a:r>
              <a:rPr lang="en-GB" sz="1800" b="1" dirty="0">
                <a:solidFill>
                  <a:srgbClr val="414042"/>
                </a:solidFill>
                <a:latin typeface="Avenir"/>
                <a:ea typeface="MS Mincho" panose="02020609040205080304" pitchFamily="49" charset="-128"/>
                <a:cs typeface="Times New Roman" panose="02020603050405020304" pitchFamily="18" charset="0"/>
              </a:rPr>
              <a:t>For more information on Accelerator Cities, please visit:</a:t>
            </a:r>
          </a:p>
          <a:p>
            <a:pPr marL="0" indent="0">
              <a:lnSpc>
                <a:spcPct val="100000"/>
              </a:lnSpc>
              <a:buNone/>
            </a:pPr>
            <a:r>
              <a:rPr lang="en-GB" sz="1800">
                <a:solidFill>
                  <a:srgbClr val="414042"/>
                </a:solidFill>
                <a:latin typeface="Avenir"/>
                <a:ea typeface="MS Mincho" panose="02020609040205080304" pitchFamily="49" charset="-128"/>
                <a:cs typeface="Times New Roman" panose="02020603050405020304" pitchFamily="18" charset="0"/>
                <a:hlinkClick r:id="rId3"/>
              </a:rPr>
              <a:t>https://www.ukgbc.org/ukgbc-work/accelerator-cities/</a:t>
            </a:r>
            <a:r>
              <a:rPr lang="en-GB" sz="1800">
                <a:solidFill>
                  <a:srgbClr val="414042"/>
                </a:solidFill>
                <a:latin typeface="Avenir"/>
                <a:ea typeface="MS Mincho" panose="02020609040205080304" pitchFamily="49" charset="-128"/>
                <a:cs typeface="Times New Roman" panose="02020603050405020304" pitchFamily="18" charset="0"/>
              </a:rPr>
              <a:t> </a:t>
            </a:r>
          </a:p>
          <a:p>
            <a:pPr marL="0" indent="0">
              <a:lnSpc>
                <a:spcPct val="100000"/>
              </a:lnSpc>
              <a:buNone/>
            </a:pPr>
            <a:endParaRPr lang="en-GB" sz="1800">
              <a:solidFill>
                <a:srgbClr val="414042"/>
              </a:solidFill>
              <a:latin typeface="Avenir"/>
              <a:ea typeface="MS Mincho" panose="02020609040205080304" pitchFamily="49" charset="-128"/>
              <a:cs typeface="Times New Roman" panose="02020603050405020304" pitchFamily="18" charset="0"/>
            </a:endParaRPr>
          </a:p>
          <a:p>
            <a:pPr marL="0" indent="0">
              <a:lnSpc>
                <a:spcPct val="100000"/>
              </a:lnSpc>
              <a:buNone/>
            </a:pPr>
            <a:r>
              <a:rPr lang="en-GB" sz="1800" b="1" dirty="0">
                <a:solidFill>
                  <a:srgbClr val="414042"/>
                </a:solidFill>
                <a:latin typeface="Avenir"/>
                <a:ea typeface="MS Mincho" panose="02020609040205080304" pitchFamily="49" charset="-128"/>
                <a:cs typeface="Times New Roman" panose="02020603050405020304" pitchFamily="18" charset="0"/>
              </a:rPr>
              <a:t>To access our interactive Retrofit Policy Map, please visit:</a:t>
            </a:r>
          </a:p>
          <a:p>
            <a:pPr marL="0" indent="0">
              <a:lnSpc>
                <a:spcPct val="100000"/>
              </a:lnSpc>
              <a:buNone/>
            </a:pPr>
            <a:r>
              <a:rPr lang="en-GB" sz="1800" dirty="0">
                <a:solidFill>
                  <a:srgbClr val="414042"/>
                </a:solidFill>
                <a:latin typeface="Avenir"/>
                <a:ea typeface="MS Mincho" panose="02020609040205080304" pitchFamily="49" charset="-128"/>
                <a:cs typeface="Times New Roman" panose="02020603050405020304" pitchFamily="18" charset="0"/>
                <a:hlinkClick r:id="rId4"/>
              </a:rPr>
              <a:t>https://www.ukgbc.org/interactive-policy-map</a:t>
            </a:r>
            <a:r>
              <a:rPr lang="en-GB" sz="1800" dirty="0">
                <a:solidFill>
                  <a:srgbClr val="414042"/>
                </a:solidFill>
                <a:latin typeface="Avenir"/>
                <a:ea typeface="MS Mincho" panose="02020609040205080304" pitchFamily="49" charset="-128"/>
                <a:cs typeface="Times New Roman" panose="02020603050405020304" pitchFamily="18" charset="0"/>
              </a:rPr>
              <a:t>  </a:t>
            </a:r>
          </a:p>
          <a:p>
            <a:pPr marL="0" indent="0">
              <a:lnSpc>
                <a:spcPct val="100000"/>
              </a:lnSpc>
              <a:buNone/>
            </a:pPr>
            <a:endParaRPr lang="en-GB" sz="1800" dirty="0">
              <a:solidFill>
                <a:srgbClr val="414042"/>
              </a:solidFill>
              <a:latin typeface="Avenir"/>
              <a:ea typeface="MS Mincho" panose="02020609040205080304" pitchFamily="49" charset="-128"/>
              <a:cs typeface="Times New Roman" panose="02020603050405020304" pitchFamily="18" charset="0"/>
            </a:endParaRPr>
          </a:p>
          <a:p>
            <a:pPr>
              <a:lnSpc>
                <a:spcPct val="100000"/>
              </a:lnSpc>
            </a:pPr>
            <a:r>
              <a:rPr lang="en-GB" sz="1800" dirty="0">
                <a:solidFill>
                  <a:srgbClr val="414042"/>
                </a:solidFill>
                <a:effectLst/>
                <a:latin typeface="Avenir"/>
                <a:ea typeface="MS Mincho" panose="02020609040205080304" pitchFamily="49" charset="-128"/>
                <a:cs typeface="Times New Roman" panose="02020603050405020304" pitchFamily="18" charset="0"/>
              </a:rPr>
              <a:t>To </a:t>
            </a:r>
            <a:r>
              <a:rPr lang="en-GB" sz="1800">
                <a:solidFill>
                  <a:srgbClr val="414042"/>
                </a:solidFill>
                <a:effectLst/>
                <a:latin typeface="Avenir"/>
                <a:ea typeface="MS Mincho" panose="02020609040205080304" pitchFamily="49" charset="-128"/>
                <a:cs typeface="Times New Roman" panose="02020603050405020304" pitchFamily="18" charset="0"/>
              </a:rPr>
              <a:t>contact</a:t>
            </a:r>
            <a:r>
              <a:rPr lang="en-GB" sz="1800" dirty="0">
                <a:solidFill>
                  <a:srgbClr val="414042"/>
                </a:solidFill>
                <a:effectLst/>
                <a:latin typeface="Avenir"/>
                <a:ea typeface="MS Mincho" panose="02020609040205080304" pitchFamily="49" charset="-128"/>
                <a:cs typeface="Times New Roman" panose="02020603050405020304" pitchFamily="18" charset="0"/>
              </a:rPr>
              <a:t> a</a:t>
            </a:r>
            <a:r>
              <a:rPr lang="en-GB" sz="1800">
                <a:solidFill>
                  <a:srgbClr val="414042"/>
                </a:solidFill>
                <a:effectLst/>
                <a:latin typeface="Avenir"/>
                <a:ea typeface="MS Mincho" panose="02020609040205080304" pitchFamily="49" charset="-128"/>
                <a:cs typeface="Times New Roman" panose="02020603050405020304" pitchFamily="18" charset="0"/>
              </a:rPr>
              <a:t> member of the team, please email: </a:t>
            </a:r>
            <a:r>
              <a:rPr lang="en-GB" sz="1800">
                <a:solidFill>
                  <a:srgbClr val="414042"/>
                </a:solidFill>
                <a:effectLst/>
                <a:latin typeface="Avenir"/>
                <a:ea typeface="MS Mincho" panose="02020609040205080304" pitchFamily="49" charset="-128"/>
                <a:cs typeface="Times New Roman" panose="02020603050405020304" pitchFamily="18" charset="0"/>
                <a:hlinkClick r:id="rId5"/>
              </a:rPr>
              <a:t>philip.box@ukgbc.org</a:t>
            </a:r>
            <a:r>
              <a:rPr lang="en-GB" sz="1800">
                <a:solidFill>
                  <a:srgbClr val="414042"/>
                </a:solidFill>
                <a:effectLst/>
                <a:latin typeface="Avenir"/>
                <a:ea typeface="MS Mincho" panose="02020609040205080304" pitchFamily="49" charset="-128"/>
                <a:cs typeface="Times New Roman" panose="02020603050405020304" pitchFamily="18" charset="0"/>
              </a:rPr>
              <a:t> </a:t>
            </a:r>
          </a:p>
          <a:p>
            <a:pPr marL="0" indent="0">
              <a:lnSpc>
                <a:spcPct val="100000"/>
              </a:lnSpc>
              <a:buNone/>
            </a:pPr>
            <a:endParaRPr lang="en-GB"/>
          </a:p>
          <a:p>
            <a:endParaRPr lang="en-US"/>
          </a:p>
        </p:txBody>
      </p:sp>
    </p:spTree>
    <p:extLst>
      <p:ext uri="{BB962C8B-B14F-4D97-AF65-F5344CB8AC3E}">
        <p14:creationId xmlns:p14="http://schemas.microsoft.com/office/powerpoint/2010/main" val="19097493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5DFCBD7-D371-4F77-88D2-59F833AE4D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172" y="336921"/>
            <a:ext cx="2008436" cy="7431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44E90D7-97E5-4C53-809E-7BAF1354DF46}"/>
              </a:ext>
            </a:extLst>
          </p:cNvPr>
          <p:cNvPicPr>
            <a:picLocks noChangeAspect="1"/>
          </p:cNvPicPr>
          <p:nvPr/>
        </p:nvPicPr>
        <p:blipFill>
          <a:blip r:embed="rId3"/>
          <a:stretch>
            <a:fillRect/>
          </a:stretch>
        </p:blipFill>
        <p:spPr>
          <a:xfrm>
            <a:off x="4813394" y="352511"/>
            <a:ext cx="1739035" cy="840532"/>
          </a:xfrm>
          <a:prstGeom prst="rect">
            <a:avLst/>
          </a:prstGeom>
        </p:spPr>
      </p:pic>
      <p:pic>
        <p:nvPicPr>
          <p:cNvPr id="3" name="Picture 2" descr="Logo, company name&#10;&#10;Description automatically generated">
            <a:extLst>
              <a:ext uri="{FF2B5EF4-FFF2-40B4-BE49-F238E27FC236}">
                <a16:creationId xmlns:a16="http://schemas.microsoft.com/office/drawing/2014/main" id="{0FF4093E-7BAD-400D-921A-7B09DC33CA44}"/>
              </a:ext>
            </a:extLst>
          </p:cNvPr>
          <p:cNvPicPr>
            <a:picLocks noChangeAspect="1"/>
          </p:cNvPicPr>
          <p:nvPr/>
        </p:nvPicPr>
        <p:blipFill rotWithShape="1">
          <a:blip r:embed="rId4"/>
          <a:srcRect t="27639"/>
          <a:stretch/>
        </p:blipFill>
        <p:spPr>
          <a:xfrm>
            <a:off x="232172" y="1421606"/>
            <a:ext cx="8679656" cy="3532891"/>
          </a:xfrm>
          <a:prstGeom prst="rect">
            <a:avLst/>
          </a:prstGeom>
        </p:spPr>
      </p:pic>
    </p:spTree>
    <p:extLst>
      <p:ext uri="{BB962C8B-B14F-4D97-AF65-F5344CB8AC3E}">
        <p14:creationId xmlns:p14="http://schemas.microsoft.com/office/powerpoint/2010/main" val="2453855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B08966E-FB87-4441-9A41-28B51CB4BE2C}"/>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199155" y="101023"/>
            <a:ext cx="4802140" cy="4941454"/>
          </a:xfrm>
          <a:prstGeom prst="rect">
            <a:avLst/>
          </a:prstGeom>
        </p:spPr>
      </p:pic>
      <p:sp>
        <p:nvSpPr>
          <p:cNvPr id="3" name="Content Placeholder 2">
            <a:extLst>
              <a:ext uri="{FF2B5EF4-FFF2-40B4-BE49-F238E27FC236}">
                <a16:creationId xmlns:a16="http://schemas.microsoft.com/office/drawing/2014/main" id="{E84F71B2-89B6-4B89-85E2-0B321AF4C4CC}"/>
              </a:ext>
            </a:extLst>
          </p:cNvPr>
          <p:cNvSpPr txBox="1">
            <a:spLocks/>
          </p:cNvSpPr>
          <p:nvPr/>
        </p:nvSpPr>
        <p:spPr>
          <a:xfrm>
            <a:off x="482411" y="1383507"/>
            <a:ext cx="3486150" cy="3263504"/>
          </a:xfrm>
          <a:prstGeom prst="rect">
            <a:avLst/>
          </a:prstGeom>
        </p:spPr>
        <p:txBody>
          <a:bodyPr vert="horz" lIns="91440" tIns="45720" rIns="91440" bIns="45720" rtlCol="0">
            <a:normAutofit fontScale="700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1900" dirty="0">
                <a:solidFill>
                  <a:srgbClr val="414042"/>
                </a:solidFill>
                <a:latin typeface="Avenir"/>
                <a:ea typeface="MS Mincho" panose="02020609040205080304" pitchFamily="49" charset="-128"/>
                <a:cs typeface="Times New Roman" panose="02020603050405020304" pitchFamily="18" charset="0"/>
              </a:rPr>
              <a:t>From July to December 2019, UKGBC led an EIT Climate-KIC Pathfinder project, 'Accelerator Cities', focusing on the role of cities in catalysing a step-change in home retrofit.</a:t>
            </a:r>
          </a:p>
          <a:p>
            <a:pPr marL="0" indent="0">
              <a:lnSpc>
                <a:spcPct val="100000"/>
              </a:lnSpc>
              <a:buFont typeface="Arial" panose="020B0604020202020204" pitchFamily="34" charset="0"/>
              <a:buNone/>
            </a:pPr>
            <a:endParaRPr lang="en-GB" sz="1900" dirty="0">
              <a:solidFill>
                <a:srgbClr val="414042"/>
              </a:solidFill>
              <a:latin typeface="Avenir"/>
              <a:ea typeface="MS Mincho" panose="02020609040205080304" pitchFamily="49" charset="-128"/>
              <a:cs typeface="Times New Roman" panose="02020603050405020304" pitchFamily="18" charset="0"/>
            </a:endParaRPr>
          </a:p>
          <a:p>
            <a:pPr marL="0" indent="0">
              <a:lnSpc>
                <a:spcPct val="100000"/>
              </a:lnSpc>
              <a:buFont typeface="Arial" panose="020B0604020202020204" pitchFamily="34" charset="0"/>
              <a:buNone/>
            </a:pPr>
            <a:r>
              <a:rPr lang="en-GB" sz="1900" dirty="0">
                <a:solidFill>
                  <a:srgbClr val="414042"/>
                </a:solidFill>
                <a:latin typeface="Avenir"/>
                <a:ea typeface="MS Mincho" panose="02020609040205080304" pitchFamily="49" charset="-128"/>
                <a:cs typeface="Times New Roman" panose="02020603050405020304" pitchFamily="18" charset="0"/>
              </a:rPr>
              <a:t>The Accelerator Cities Pathfinder ran nine workshops with local authorities across the country, including in Cardiff and Edinburgh. From these workshops, research and accompanying engagement with key stakeholders, the Pathfinder identified the key barriers to retrofit in the UK. </a:t>
            </a:r>
          </a:p>
          <a:p>
            <a:pPr marL="0" indent="0">
              <a:lnSpc>
                <a:spcPct val="100000"/>
              </a:lnSpc>
              <a:buFont typeface="Arial" panose="020B0604020202020204" pitchFamily="34" charset="0"/>
              <a:buNone/>
            </a:pPr>
            <a:r>
              <a:rPr lang="en-GB" sz="1900" dirty="0">
                <a:solidFill>
                  <a:srgbClr val="414042"/>
                </a:solidFill>
                <a:latin typeface="Avenir"/>
                <a:ea typeface="MS Mincho" panose="02020609040205080304" pitchFamily="49" charset="-128"/>
                <a:cs typeface="Times New Roman" panose="02020603050405020304" pitchFamily="18" charset="0"/>
              </a:rPr>
              <a:t>A high-level blueprint was subsequently created for how an individual city-led home retrofit programme could address these barriers.</a:t>
            </a:r>
          </a:p>
          <a:p>
            <a:endParaRPr lang="en-US" dirty="0"/>
          </a:p>
        </p:txBody>
      </p:sp>
      <p:sp>
        <p:nvSpPr>
          <p:cNvPr id="4" name="Title 1">
            <a:extLst>
              <a:ext uri="{FF2B5EF4-FFF2-40B4-BE49-F238E27FC236}">
                <a16:creationId xmlns:a16="http://schemas.microsoft.com/office/drawing/2014/main" id="{BBF656D9-8DA1-4869-A746-94D54C4D8FB9}"/>
              </a:ext>
            </a:extLst>
          </p:cNvPr>
          <p:cNvSpPr>
            <a:spLocks noGrp="1"/>
          </p:cNvSpPr>
          <p:nvPr>
            <p:ph type="title"/>
          </p:nvPr>
        </p:nvSpPr>
        <p:spPr>
          <a:xfrm>
            <a:off x="628650" y="273844"/>
            <a:ext cx="6679823" cy="994172"/>
          </a:xfrm>
        </p:spPr>
        <p:txBody>
          <a:bodyPr>
            <a:normAutofit/>
          </a:bodyPr>
          <a:lstStyle/>
          <a:p>
            <a:r>
              <a:rPr lang="en-GB" sz="2200" dirty="0">
                <a:solidFill>
                  <a:srgbClr val="5C068C"/>
                </a:solidFill>
                <a:ea typeface="+mn-ea"/>
              </a:rPr>
              <a:t>Accelerator Cities –</a:t>
            </a:r>
            <a:br>
              <a:rPr lang="en-GB" sz="2200" dirty="0">
                <a:solidFill>
                  <a:srgbClr val="5C068C"/>
                </a:solidFill>
                <a:ea typeface="+mn-ea"/>
              </a:rPr>
            </a:br>
            <a:r>
              <a:rPr lang="en-GB" sz="2200" dirty="0">
                <a:solidFill>
                  <a:srgbClr val="5C068C"/>
                </a:solidFill>
                <a:ea typeface="+mn-ea"/>
              </a:rPr>
              <a:t>Pathfinder 2019</a:t>
            </a:r>
            <a:endParaRPr lang="en-US" dirty="0"/>
          </a:p>
        </p:txBody>
      </p:sp>
    </p:spTree>
    <p:extLst>
      <p:ext uri="{BB962C8B-B14F-4D97-AF65-F5344CB8AC3E}">
        <p14:creationId xmlns:p14="http://schemas.microsoft.com/office/powerpoint/2010/main" val="2765892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AC91E3C-433B-4CF8-A6A1-7D05C511FDC2}"/>
              </a:ext>
            </a:extLst>
          </p:cNvPr>
          <p:cNvSpPr txBox="1">
            <a:spLocks/>
          </p:cNvSpPr>
          <p:nvPr/>
        </p:nvSpPr>
        <p:spPr>
          <a:xfrm>
            <a:off x="-1960883" y="693264"/>
            <a:ext cx="3138312" cy="33942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tabLst>
                <a:tab pos="1421130" algn="l"/>
              </a:tabLst>
            </a:pPr>
            <a:endParaRPr lang="en-GB" sz="2000">
              <a:latin typeface="Calibri" panose="020F0502020204030204" pitchFamily="34"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9554BE73-2702-9444-BCF1-4D97E972C89A}"/>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91903" y="727649"/>
            <a:ext cx="8160194" cy="4338349"/>
          </a:xfrm>
          <a:prstGeom prst="rect">
            <a:avLst/>
          </a:prstGeom>
        </p:spPr>
      </p:pic>
      <p:sp>
        <p:nvSpPr>
          <p:cNvPr id="4" name="Title 1">
            <a:extLst>
              <a:ext uri="{FF2B5EF4-FFF2-40B4-BE49-F238E27FC236}">
                <a16:creationId xmlns:a16="http://schemas.microsoft.com/office/drawing/2014/main" id="{F5B2B06C-E75D-49A7-BA8D-258F5A09FBAF}"/>
              </a:ext>
            </a:extLst>
          </p:cNvPr>
          <p:cNvSpPr>
            <a:spLocks noGrp="1"/>
          </p:cNvSpPr>
          <p:nvPr>
            <p:ph type="title"/>
          </p:nvPr>
        </p:nvSpPr>
        <p:spPr>
          <a:xfrm>
            <a:off x="491903" y="-20034"/>
            <a:ext cx="6679823" cy="994172"/>
          </a:xfrm>
        </p:spPr>
        <p:txBody>
          <a:bodyPr>
            <a:normAutofit/>
          </a:bodyPr>
          <a:lstStyle/>
          <a:p>
            <a:r>
              <a:rPr lang="en-GB" sz="2200" dirty="0">
                <a:solidFill>
                  <a:srgbClr val="5C068C"/>
                </a:solidFill>
                <a:ea typeface="+mn-ea"/>
              </a:rPr>
              <a:t>A City-led retrofit programme blueprint</a:t>
            </a:r>
            <a:endParaRPr lang="en-US" dirty="0"/>
          </a:p>
        </p:txBody>
      </p:sp>
    </p:spTree>
    <p:extLst>
      <p:ext uri="{BB962C8B-B14F-4D97-AF65-F5344CB8AC3E}">
        <p14:creationId xmlns:p14="http://schemas.microsoft.com/office/powerpoint/2010/main" val="3949583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A380-1BFC-A842-9A20-09E3F27EA625}"/>
              </a:ext>
            </a:extLst>
          </p:cNvPr>
          <p:cNvSpPr>
            <a:spLocks noGrp="1"/>
          </p:cNvSpPr>
          <p:nvPr>
            <p:ph type="title"/>
          </p:nvPr>
        </p:nvSpPr>
        <p:spPr/>
        <p:txBody>
          <a:bodyPr>
            <a:normAutofit/>
          </a:bodyPr>
          <a:lstStyle/>
          <a:p>
            <a:r>
              <a:rPr lang="en-GB" sz="2200">
                <a:solidFill>
                  <a:srgbClr val="5C068C"/>
                </a:solidFill>
                <a:ea typeface="+mn-ea"/>
              </a:rPr>
              <a:t>What is the Retrofit Playbook? </a:t>
            </a:r>
            <a:br>
              <a:rPr lang="en-GB"/>
            </a:br>
            <a:endParaRPr lang="en-US"/>
          </a:p>
        </p:txBody>
      </p:sp>
      <p:sp>
        <p:nvSpPr>
          <p:cNvPr id="3" name="Content Placeholder 2">
            <a:extLst>
              <a:ext uri="{FF2B5EF4-FFF2-40B4-BE49-F238E27FC236}">
                <a16:creationId xmlns:a16="http://schemas.microsoft.com/office/drawing/2014/main" id="{986C27A7-08A1-9C4B-80EF-8A52884F0045}"/>
              </a:ext>
            </a:extLst>
          </p:cNvPr>
          <p:cNvSpPr>
            <a:spLocks noGrp="1"/>
          </p:cNvSpPr>
          <p:nvPr>
            <p:ph idx="1"/>
          </p:nvPr>
        </p:nvSpPr>
        <p:spPr>
          <a:xfrm>
            <a:off x="628650" y="1133475"/>
            <a:ext cx="6548664" cy="3263504"/>
          </a:xfrm>
        </p:spPr>
        <p:txBody>
          <a:bodyPr>
            <a:normAutofit fontScale="92500" lnSpcReduction="20000"/>
          </a:bodyPr>
          <a:lstStyle/>
          <a:p>
            <a:pPr marL="0" indent="0">
              <a:lnSpc>
                <a:spcPct val="100000"/>
              </a:lnSpc>
              <a:buNone/>
            </a:pPr>
            <a:r>
              <a:rPr lang="en-GB" sz="1800" b="1" dirty="0">
                <a:solidFill>
                  <a:srgbClr val="515151"/>
                </a:solidFill>
                <a:latin typeface="Avenir Light" pitchFamily="-128" charset="0"/>
                <a:ea typeface="ヒラギノ角ゴ Pro W3" pitchFamily="-128" charset="-128"/>
                <a:cs typeface="+mn-cs"/>
              </a:rPr>
              <a:t>The component parts of this resource pack are designed to help enable cities and local authorities to drive mass-scale retrofit of existing homes.</a:t>
            </a:r>
          </a:p>
          <a:p>
            <a:pPr>
              <a:lnSpc>
                <a:spcPct val="100000"/>
              </a:lnSpc>
            </a:pPr>
            <a:r>
              <a:rPr lang="en-GB" sz="1800" dirty="0">
                <a:solidFill>
                  <a:srgbClr val="515151"/>
                </a:solidFill>
                <a:latin typeface="Avenir Light" pitchFamily="-128" charset="0"/>
                <a:ea typeface="ヒラギノ角ゴ Pro W3" pitchFamily="-128" charset="-128"/>
                <a:cs typeface="+mn-cs"/>
              </a:rPr>
              <a:t>The intention is for this resource to be a </a:t>
            </a:r>
            <a:r>
              <a:rPr lang="en-GB" sz="1800" i="1" dirty="0">
                <a:solidFill>
                  <a:srgbClr val="515151"/>
                </a:solidFill>
                <a:latin typeface="Avenir Light" pitchFamily="-128" charset="0"/>
                <a:ea typeface="ヒラギノ角ゴ Pro W3" pitchFamily="-128" charset="-128"/>
                <a:cs typeface="+mn-cs"/>
              </a:rPr>
              <a:t>live document</a:t>
            </a:r>
            <a:r>
              <a:rPr lang="en-GB" sz="1800" dirty="0">
                <a:solidFill>
                  <a:srgbClr val="515151"/>
                </a:solidFill>
                <a:latin typeface="Avenir Light" pitchFamily="-128" charset="0"/>
                <a:ea typeface="ヒラギノ角ゴ Pro W3" pitchFamily="-128" charset="-128"/>
                <a:cs typeface="+mn-cs"/>
              </a:rPr>
              <a:t>. </a:t>
            </a:r>
          </a:p>
          <a:p>
            <a:pPr>
              <a:lnSpc>
                <a:spcPct val="100000"/>
              </a:lnSpc>
            </a:pPr>
            <a:r>
              <a:rPr lang="en-GB" sz="1800" dirty="0">
                <a:solidFill>
                  <a:srgbClr val="515151"/>
                </a:solidFill>
                <a:latin typeface="Avenir Light" pitchFamily="-128" charset="0"/>
                <a:ea typeface="ヒラギノ角ゴ Pro W3" pitchFamily="-128" charset="-128"/>
                <a:cs typeface="+mn-cs"/>
              </a:rPr>
              <a:t>We intend this to feel co-owned by users and are actively seeking ongoing feedback and engagement. </a:t>
            </a:r>
          </a:p>
          <a:p>
            <a:pPr>
              <a:lnSpc>
                <a:spcPct val="100000"/>
              </a:lnSpc>
            </a:pPr>
            <a:r>
              <a:rPr lang="en-GB" sz="1800" dirty="0">
                <a:solidFill>
                  <a:srgbClr val="515151"/>
                </a:solidFill>
                <a:latin typeface="Avenir Light" pitchFamily="-128" charset="0"/>
                <a:ea typeface="ヒラギノ角ゴ Pro W3" pitchFamily="-128" charset="-128"/>
                <a:cs typeface="+mn-cs"/>
              </a:rPr>
              <a:t>The Playbook is a guide; and the intention is that local authorities can ‘dip into’ those sections that are relevant and useful to them, depending on their capacity/progress etc. </a:t>
            </a:r>
            <a:endParaRPr lang="en-GB" sz="1800" dirty="0"/>
          </a:p>
          <a:p>
            <a:pPr>
              <a:lnSpc>
                <a:spcPct val="100000"/>
              </a:lnSpc>
            </a:pPr>
            <a:r>
              <a:rPr lang="en-GB" sz="1800" dirty="0">
                <a:solidFill>
                  <a:srgbClr val="515151"/>
                </a:solidFill>
                <a:latin typeface="Avenir Light" pitchFamily="-128" charset="0"/>
                <a:ea typeface="ヒラギノ角ゴ Pro W3" pitchFamily="-128" charset="-128"/>
                <a:cs typeface="+mn-cs"/>
              </a:rPr>
              <a:t>The Playbook currently focuses on information relevant to </a:t>
            </a:r>
            <a:r>
              <a:rPr lang="en-GB" sz="1800" i="1" dirty="0">
                <a:solidFill>
                  <a:srgbClr val="515151"/>
                </a:solidFill>
                <a:latin typeface="Avenir Light" pitchFamily="-128" charset="0"/>
                <a:ea typeface="ヒラギノ角ゴ Pro W3" pitchFamily="-128" charset="-128"/>
                <a:cs typeface="+mn-cs"/>
              </a:rPr>
              <a:t>English local authorities </a:t>
            </a:r>
            <a:r>
              <a:rPr lang="en-GB" sz="1800" dirty="0">
                <a:solidFill>
                  <a:srgbClr val="515151"/>
                </a:solidFill>
                <a:latin typeface="Avenir Light" pitchFamily="-128" charset="0"/>
                <a:ea typeface="ヒラギノ角ゴ Pro W3" pitchFamily="-128" charset="-128"/>
                <a:cs typeface="+mn-cs"/>
              </a:rPr>
              <a:t>and only covers issues relating to carbon mitigation and energy efficiency. This could be reviewed in due course.</a:t>
            </a:r>
          </a:p>
          <a:p>
            <a:pPr marL="0" indent="0">
              <a:lnSpc>
                <a:spcPct val="100000"/>
              </a:lnSpc>
              <a:buNone/>
            </a:pPr>
            <a:endParaRPr lang="en-GB" dirty="0"/>
          </a:p>
        </p:txBody>
      </p:sp>
      <p:pic>
        <p:nvPicPr>
          <p:cNvPr id="5" name="Picture 4">
            <a:extLst>
              <a:ext uri="{FF2B5EF4-FFF2-40B4-BE49-F238E27FC236}">
                <a16:creationId xmlns:a16="http://schemas.microsoft.com/office/drawing/2014/main" id="{88E926B9-BDB6-4754-B735-FF90B444FAF4}"/>
              </a:ext>
            </a:extLst>
          </p:cNvPr>
          <p:cNvPicPr>
            <a:picLocks noChangeAspect="1"/>
          </p:cNvPicPr>
          <p:nvPr/>
        </p:nvPicPr>
        <p:blipFill rotWithShape="1">
          <a:blip r:embed="rId2"/>
          <a:srcRect l="731"/>
          <a:stretch/>
        </p:blipFill>
        <p:spPr>
          <a:xfrm>
            <a:off x="7158845" y="634"/>
            <a:ext cx="1985155" cy="2571115"/>
          </a:xfrm>
          <a:prstGeom prst="rect">
            <a:avLst/>
          </a:prstGeom>
        </p:spPr>
      </p:pic>
    </p:spTree>
    <p:extLst>
      <p:ext uri="{BB962C8B-B14F-4D97-AF65-F5344CB8AC3E}">
        <p14:creationId xmlns:p14="http://schemas.microsoft.com/office/powerpoint/2010/main" val="27824118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GB" sz="2000">
                <a:solidFill>
                  <a:srgbClr val="5C068C"/>
                </a:solidFill>
                <a:ea typeface="+mn-ea"/>
              </a:rPr>
              <a:t>The role of local/combined authorities</a:t>
            </a:r>
            <a:endParaRPr lang="en-US" sz="2000">
              <a:solidFill>
                <a:srgbClr val="5C068C"/>
              </a:solidFill>
              <a:ea typeface="+mn-ea"/>
            </a:endParaRP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500592" y="1039416"/>
            <a:ext cx="7990416" cy="4104084"/>
          </a:xfrm>
        </p:spPr>
        <p:txBody>
          <a:bodyPr>
            <a:normAutofit fontScale="32500" lnSpcReduction="20000"/>
          </a:bodyPr>
          <a:lstStyle/>
          <a:p>
            <a:pPr marL="0" indent="0">
              <a:buNone/>
            </a:pPr>
            <a:r>
              <a:rPr lang="en-GB" sz="3800" dirty="0">
                <a:solidFill>
                  <a:srgbClr val="515151"/>
                </a:solidFill>
                <a:latin typeface="Avenir Light" pitchFamily="-128" charset="0"/>
                <a:ea typeface="ヒラギノ角ゴ Pro W3" pitchFamily="-128" charset="-128"/>
                <a:cs typeface="+mn-cs"/>
              </a:rPr>
              <a:t>The Playbook highlights that retrofit at scale is neither a responsibility nor challenge that local authorities can or should be tackling alone. Different local and combined authorities will have different resource and capacity constraints, and political willingness to lead. The Playbook offers a spectrum of activities that local authorities can engage with, and outlines a number of different roles that they can play. These include:</a:t>
            </a:r>
          </a:p>
          <a:p>
            <a:endParaRPr lang="en-GB" b="1" dirty="0"/>
          </a:p>
          <a:p>
            <a:pPr lvl="1">
              <a:spcAft>
                <a:spcPts val="600"/>
              </a:spcAft>
            </a:pPr>
            <a:r>
              <a:rPr lang="en-GB" sz="3800" b="1" dirty="0">
                <a:solidFill>
                  <a:srgbClr val="515151"/>
                </a:solidFill>
                <a:latin typeface="Avenir Light" pitchFamily="-128" charset="0"/>
                <a:ea typeface="ヒラギノ角ゴ Pro W3" pitchFamily="-128" charset="-128"/>
                <a:cs typeface="+mn-cs"/>
              </a:rPr>
              <a:t>Facilitation</a:t>
            </a:r>
            <a:r>
              <a:rPr lang="en-GB" sz="3800" dirty="0">
                <a:solidFill>
                  <a:srgbClr val="515151"/>
                </a:solidFill>
                <a:latin typeface="Avenir Light" pitchFamily="-128" charset="0"/>
                <a:ea typeface="ヒラギノ角ゴ Pro W3" pitchFamily="-128" charset="-128"/>
                <a:cs typeface="+mn-cs"/>
              </a:rPr>
              <a:t> – local authorities can act as convenor to bring a ‘coalition’ of willing individuals and groups together to help develop and implement a retrofit strategy and programme. </a:t>
            </a:r>
          </a:p>
          <a:p>
            <a:pPr lvl="1">
              <a:spcAft>
                <a:spcPts val="600"/>
              </a:spcAft>
            </a:pPr>
            <a:r>
              <a:rPr lang="en-GB" sz="3800" b="1" dirty="0">
                <a:solidFill>
                  <a:srgbClr val="515151"/>
                </a:solidFill>
                <a:latin typeface="Avenir Light" pitchFamily="-128" charset="0"/>
                <a:ea typeface="ヒラギノ角ゴ Pro W3" pitchFamily="-128" charset="-128"/>
                <a:cs typeface="+mn-cs"/>
              </a:rPr>
              <a:t>Marketing and communication </a:t>
            </a:r>
            <a:r>
              <a:rPr lang="en-GB" sz="3800" dirty="0">
                <a:solidFill>
                  <a:srgbClr val="515151"/>
                </a:solidFill>
                <a:latin typeface="Avenir Light" pitchFamily="-128" charset="0"/>
                <a:ea typeface="ヒラギノ角ゴ Pro W3" pitchFamily="-128" charset="-128"/>
                <a:cs typeface="+mn-cs"/>
              </a:rPr>
              <a:t>– a key, and relatively resource-light role for local authorities is to provide information for residents on the benefits of retrofit, the importance of whole house plans, and the importance of using only accredited installers and suppliers. </a:t>
            </a:r>
          </a:p>
          <a:p>
            <a:pPr lvl="1">
              <a:spcAft>
                <a:spcPts val="600"/>
              </a:spcAft>
            </a:pPr>
            <a:r>
              <a:rPr lang="en-GB" sz="3800" b="1" dirty="0">
                <a:solidFill>
                  <a:srgbClr val="515151"/>
                </a:solidFill>
                <a:latin typeface="Avenir Light" pitchFamily="-128" charset="0"/>
                <a:ea typeface="ヒラギノ角ゴ Pro W3" pitchFamily="-128" charset="-128"/>
                <a:cs typeface="+mn-cs"/>
              </a:rPr>
              <a:t>Coordination</a:t>
            </a:r>
            <a:r>
              <a:rPr lang="en-GB" sz="3800" dirty="0">
                <a:solidFill>
                  <a:srgbClr val="515151"/>
                </a:solidFill>
                <a:latin typeface="Avenir Light" pitchFamily="-128" charset="0"/>
                <a:ea typeface="ヒラギノ角ゴ Pro W3" pitchFamily="-128" charset="-128"/>
                <a:cs typeface="+mn-cs"/>
              </a:rPr>
              <a:t> – local authorities can act as the ‘lynchpin’ in terms of coordinating action on home retrofit. They can set up or support ‘One Stop Shops’ to support residents on their retrofit journey. They can liaise with finance providers, to look at piloting and supporting local retrofit financing mechanisms. They can also take a leading role in supporting the skills providers, to ensure that the local supply chain gears up to deliver.</a:t>
            </a:r>
          </a:p>
          <a:p>
            <a:pPr lvl="1">
              <a:spcAft>
                <a:spcPts val="600"/>
              </a:spcAft>
            </a:pPr>
            <a:r>
              <a:rPr lang="en-GB" sz="3800" b="1" dirty="0">
                <a:solidFill>
                  <a:srgbClr val="515151"/>
                </a:solidFill>
                <a:latin typeface="Avenir Light" pitchFamily="-128" charset="0"/>
                <a:ea typeface="ヒラギノ角ゴ Pro W3" pitchFamily="-128" charset="-128"/>
                <a:cs typeface="+mn-cs"/>
              </a:rPr>
              <a:t>Being a ‘trusted’ partner </a:t>
            </a:r>
            <a:r>
              <a:rPr lang="en-GB" sz="3800" dirty="0">
                <a:solidFill>
                  <a:srgbClr val="515151"/>
                </a:solidFill>
                <a:latin typeface="Avenir Light" pitchFamily="-128" charset="0"/>
                <a:ea typeface="ヒラギノ角ゴ Pro W3" pitchFamily="-128" charset="-128"/>
                <a:cs typeface="+mn-cs"/>
              </a:rPr>
              <a:t>– research shows that local authorities are consistently more ‘trusted’ than national government and other stakeholders. Supporting third party retrofit schemes can help increase their reach and impact. </a:t>
            </a:r>
          </a:p>
          <a:p>
            <a:pPr lvl="1">
              <a:spcAft>
                <a:spcPts val="600"/>
              </a:spcAft>
            </a:pPr>
            <a:r>
              <a:rPr lang="en-GB" sz="3800" b="1" dirty="0">
                <a:solidFill>
                  <a:srgbClr val="515151"/>
                </a:solidFill>
                <a:latin typeface="Avenir Light" pitchFamily="-128" charset="0"/>
                <a:ea typeface="ヒラギノ角ゴ Pro W3" pitchFamily="-128" charset="-128"/>
                <a:cs typeface="+mn-cs"/>
              </a:rPr>
              <a:t>Supporting the growth of local skills and supply chain </a:t>
            </a:r>
            <a:r>
              <a:rPr lang="en-GB" sz="3800" dirty="0">
                <a:solidFill>
                  <a:srgbClr val="515151"/>
                </a:solidFill>
                <a:latin typeface="Avenir Light" pitchFamily="-128" charset="0"/>
                <a:ea typeface="ヒラギノ角ゴ Pro W3" pitchFamily="-128" charset="-128"/>
                <a:cs typeface="+mn-cs"/>
              </a:rPr>
              <a:t>– local authorities can work with existing sector partners to engage with the supply chain to promote accreditation through Trustmark and MCS and capacity-building for whole house approaches.</a:t>
            </a:r>
          </a:p>
          <a:p>
            <a:pPr lvl="1">
              <a:spcAft>
                <a:spcPts val="600"/>
              </a:spcAft>
            </a:pPr>
            <a:r>
              <a:rPr lang="en-GB" sz="3800" b="1" dirty="0">
                <a:solidFill>
                  <a:srgbClr val="515151"/>
                </a:solidFill>
                <a:latin typeface="Avenir Light" pitchFamily="-128" charset="0"/>
                <a:ea typeface="ヒラギノ角ゴ Pro W3" pitchFamily="-128" charset="-128"/>
                <a:cs typeface="+mn-cs"/>
              </a:rPr>
              <a:t>Delivering deep retrofit on social housing </a:t>
            </a:r>
            <a:r>
              <a:rPr lang="en-GB" sz="3800" dirty="0">
                <a:solidFill>
                  <a:srgbClr val="515151"/>
                </a:solidFill>
                <a:latin typeface="Avenir Light" pitchFamily="-128" charset="0"/>
                <a:ea typeface="ヒラギノ角ゴ Pro W3" pitchFamily="-128" charset="-128"/>
                <a:cs typeface="+mn-cs"/>
              </a:rPr>
              <a:t>– developing ambitious targets for local authority-owned and social housing provides an opportunity to immediately stimulate the supply chain.</a:t>
            </a:r>
          </a:p>
          <a:p>
            <a:pPr lvl="1"/>
            <a:endParaRPr lang="en-GB" sz="2500" b="1" dirty="0"/>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
        <p:nvSpPr>
          <p:cNvPr id="7" name="Content Placeholder 5">
            <a:extLst>
              <a:ext uri="{FF2B5EF4-FFF2-40B4-BE49-F238E27FC236}">
                <a16:creationId xmlns:a16="http://schemas.microsoft.com/office/drawing/2014/main" id="{020621D6-761E-4A3C-B2E8-4CF8016E73A9}"/>
              </a:ext>
            </a:extLst>
          </p:cNvPr>
          <p:cNvSpPr txBox="1">
            <a:spLocks/>
          </p:cNvSpPr>
          <p:nvPr/>
        </p:nvSpPr>
        <p:spPr>
          <a:xfrm>
            <a:off x="500592" y="1039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Tree>
    <p:extLst>
      <p:ext uri="{BB962C8B-B14F-4D97-AF65-F5344CB8AC3E}">
        <p14:creationId xmlns:p14="http://schemas.microsoft.com/office/powerpoint/2010/main" val="360560798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489168" y="157609"/>
            <a:ext cx="7838017" cy="994172"/>
          </a:xfrm>
        </p:spPr>
        <p:txBody>
          <a:bodyPr>
            <a:normAutofit/>
          </a:bodyPr>
          <a:lstStyle/>
          <a:p>
            <a:r>
              <a:rPr lang="en-US" sz="2000">
                <a:solidFill>
                  <a:srgbClr val="5C068C"/>
                </a:solidFill>
                <a:ea typeface="+mn-ea"/>
              </a:rPr>
              <a:t>Playbook contents</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04308" y="1268016"/>
            <a:ext cx="7886700" cy="3263504"/>
          </a:xfrm>
        </p:spPr>
        <p:txBody>
          <a:bodyPr>
            <a:normAutofit/>
          </a:bodyPr>
          <a:lstStyle/>
          <a:p>
            <a:pPr lvl="1"/>
            <a:endParaRPr lang="en-GB" sz="1500">
              <a:solidFill>
                <a:srgbClr val="515151"/>
              </a:solidFill>
              <a:latin typeface="Avenir Light" pitchFamily="-128" charset="0"/>
              <a:ea typeface="ヒラギノ角ゴ Pro W3" pitchFamily="-128" charset="-128"/>
              <a:cs typeface="+mn-cs"/>
            </a:endParaRPr>
          </a:p>
          <a:p>
            <a:endParaRPr lang="en-US"/>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600"/>
          </a:p>
        </p:txBody>
      </p:sp>
      <p:sp>
        <p:nvSpPr>
          <p:cNvPr id="3" name="Rectangle 2">
            <a:extLst>
              <a:ext uri="{FF2B5EF4-FFF2-40B4-BE49-F238E27FC236}">
                <a16:creationId xmlns:a16="http://schemas.microsoft.com/office/drawing/2014/main" id="{F43676C6-5D38-4088-8C75-C1054301BC30}"/>
              </a:ext>
            </a:extLst>
          </p:cNvPr>
          <p:cNvSpPr/>
          <p:nvPr/>
        </p:nvSpPr>
        <p:spPr>
          <a:xfrm>
            <a:off x="604308" y="909800"/>
            <a:ext cx="7935384" cy="3892732"/>
          </a:xfrm>
          <a:prstGeom prst="rect">
            <a:avLst/>
          </a:prstGeom>
        </p:spPr>
        <p:txBody>
          <a:bodyPr wrap="square">
            <a:spAutoFit/>
          </a:bodyPr>
          <a:lstStyle/>
          <a:p>
            <a:pPr>
              <a:lnSpc>
                <a:spcPct val="200000"/>
              </a:lnSpc>
              <a:spcAft>
                <a:spcPts val="0"/>
              </a:spcAft>
            </a:pPr>
            <a:r>
              <a:rPr lang="en-GB">
                <a:solidFill>
                  <a:srgbClr val="5C068C"/>
                </a:solidFill>
                <a:latin typeface="Avenir Book"/>
                <a:ea typeface="MS Gothic" panose="020B0609070205080204" pitchFamily="49" charset="-128"/>
                <a:cs typeface="Times New Roman" panose="02020603050405020304" pitchFamily="18" charset="0"/>
              </a:rPr>
              <a:t>Part 1.	</a:t>
            </a:r>
            <a:r>
              <a:rPr lang="en-GB">
                <a:solidFill>
                  <a:srgbClr val="414042"/>
                </a:solidFill>
                <a:latin typeface="Avenir"/>
                <a:ea typeface="MS Mincho" panose="02020609040205080304" pitchFamily="49" charset="-128"/>
                <a:cs typeface="Times New Roman" panose="02020603050405020304" pitchFamily="18" charset="0"/>
              </a:rPr>
              <a:t>Setting targets and an overarching strategy </a:t>
            </a:r>
          </a:p>
          <a:p>
            <a:pPr>
              <a:lnSpc>
                <a:spcPct val="200000"/>
              </a:lnSpc>
              <a:spcAft>
                <a:spcPts val="0"/>
              </a:spcAft>
            </a:pPr>
            <a:r>
              <a:rPr lang="en-GB">
                <a:solidFill>
                  <a:srgbClr val="5C068C"/>
                </a:solidFill>
                <a:latin typeface="Avenir Book"/>
                <a:ea typeface="MS Gothic" panose="020B0609070205080204" pitchFamily="49" charset="-128"/>
                <a:cs typeface="Times New Roman" panose="02020603050405020304" pitchFamily="18" charset="0"/>
              </a:rPr>
              <a:t>Part 2.</a:t>
            </a:r>
            <a:r>
              <a:rPr lang="en-GB">
                <a:solidFill>
                  <a:srgbClr val="414042"/>
                </a:solidFill>
                <a:latin typeface="Avenir"/>
                <a:ea typeface="MS Mincho" panose="02020609040205080304" pitchFamily="49" charset="-128"/>
                <a:cs typeface="Times New Roman" panose="02020603050405020304" pitchFamily="18" charset="0"/>
              </a:rPr>
              <a:t>	Developing a One Stop Shop</a:t>
            </a:r>
          </a:p>
          <a:p>
            <a:pPr>
              <a:lnSpc>
                <a:spcPct val="200000"/>
              </a:lnSpc>
              <a:spcAft>
                <a:spcPts val="0"/>
              </a:spcAft>
            </a:pPr>
            <a:r>
              <a:rPr lang="en-GB">
                <a:solidFill>
                  <a:srgbClr val="5C068C"/>
                </a:solidFill>
                <a:latin typeface="Avenir Book"/>
                <a:ea typeface="MS Gothic" panose="020B0609070205080204" pitchFamily="49" charset="-128"/>
                <a:cs typeface="Times New Roman" panose="02020603050405020304" pitchFamily="18" charset="0"/>
              </a:rPr>
              <a:t>Part 3.	</a:t>
            </a:r>
            <a:r>
              <a:rPr lang="en-GB">
                <a:solidFill>
                  <a:srgbClr val="414042"/>
                </a:solidFill>
                <a:latin typeface="Avenir"/>
                <a:ea typeface="MS Mincho" panose="02020609040205080304" pitchFamily="49" charset="-128"/>
                <a:cs typeface="Times New Roman" panose="02020603050405020304" pitchFamily="18" charset="0"/>
              </a:rPr>
              <a:t>Engaging householder and landlords </a:t>
            </a:r>
          </a:p>
          <a:p>
            <a:pPr>
              <a:lnSpc>
                <a:spcPct val="200000"/>
              </a:lnSpc>
              <a:spcAft>
                <a:spcPts val="0"/>
              </a:spcAft>
            </a:pPr>
            <a:r>
              <a:rPr lang="en-GB">
                <a:solidFill>
                  <a:srgbClr val="5C068C"/>
                </a:solidFill>
                <a:latin typeface="Avenir Book"/>
                <a:ea typeface="MS Gothic" panose="020B0609070205080204" pitchFamily="49" charset="-128"/>
                <a:cs typeface="Times New Roman" panose="02020603050405020304" pitchFamily="18" charset="0"/>
              </a:rPr>
              <a:t>Part 4.	</a:t>
            </a:r>
            <a:r>
              <a:rPr lang="en-GB">
                <a:solidFill>
                  <a:srgbClr val="414042"/>
                </a:solidFill>
                <a:latin typeface="Avenir"/>
                <a:ea typeface="MS Mincho" panose="02020609040205080304" pitchFamily="49" charset="-128"/>
                <a:cs typeface="Times New Roman" panose="02020603050405020304" pitchFamily="18" charset="0"/>
              </a:rPr>
              <a:t>Finance </a:t>
            </a:r>
          </a:p>
          <a:p>
            <a:pPr>
              <a:lnSpc>
                <a:spcPct val="200000"/>
              </a:lnSpc>
              <a:spcAft>
                <a:spcPts val="0"/>
              </a:spcAft>
            </a:pPr>
            <a:r>
              <a:rPr lang="en-GB">
                <a:solidFill>
                  <a:srgbClr val="5C068C"/>
                </a:solidFill>
                <a:latin typeface="Avenir Book"/>
                <a:ea typeface="MS Gothic" panose="020B0609070205080204" pitchFamily="49" charset="-128"/>
                <a:cs typeface="Times New Roman" panose="02020603050405020304" pitchFamily="18" charset="0"/>
              </a:rPr>
              <a:t>Part 5.</a:t>
            </a:r>
            <a:r>
              <a:rPr lang="en-GB" b="1">
                <a:solidFill>
                  <a:srgbClr val="5C068C"/>
                </a:solidFill>
                <a:latin typeface="Avenir Book"/>
                <a:ea typeface="MS Gothic" panose="020B0609070205080204" pitchFamily="49" charset="-128"/>
                <a:cs typeface="Times New Roman" panose="02020603050405020304" pitchFamily="18" charset="0"/>
              </a:rPr>
              <a:t>	</a:t>
            </a:r>
            <a:r>
              <a:rPr lang="en-GB">
                <a:solidFill>
                  <a:srgbClr val="414042"/>
                </a:solidFill>
                <a:latin typeface="Avenir"/>
                <a:ea typeface="MS Mincho" panose="02020609040205080304" pitchFamily="49" charset="-128"/>
                <a:cs typeface="Times New Roman" panose="02020603050405020304" pitchFamily="18" charset="0"/>
              </a:rPr>
              <a:t>Skills and supply chain</a:t>
            </a:r>
          </a:p>
          <a:p>
            <a:pPr>
              <a:lnSpc>
                <a:spcPct val="200000"/>
              </a:lnSpc>
            </a:pPr>
            <a:r>
              <a:rPr lang="en-GB">
                <a:solidFill>
                  <a:srgbClr val="5C068C"/>
                </a:solidFill>
                <a:latin typeface="Avenir Book"/>
                <a:ea typeface="MS Gothic" panose="020B0609070205080204" pitchFamily="49" charset="-128"/>
                <a:cs typeface="Times New Roman" panose="02020603050405020304" pitchFamily="18" charset="0"/>
              </a:rPr>
              <a:t>Part 6.</a:t>
            </a:r>
            <a:r>
              <a:rPr lang="en-GB">
                <a:solidFill>
                  <a:srgbClr val="414042"/>
                </a:solidFill>
                <a:latin typeface="Avenir"/>
                <a:ea typeface="MS Mincho" panose="02020609040205080304" pitchFamily="49" charset="-128"/>
                <a:cs typeface="Times New Roman" panose="02020603050405020304" pitchFamily="18" charset="0"/>
              </a:rPr>
              <a:t> 	How local authorities can engage Registered Social Landlords on retrofit</a:t>
            </a:r>
          </a:p>
          <a:p>
            <a:pPr>
              <a:lnSpc>
                <a:spcPct val="200000"/>
              </a:lnSpc>
            </a:pPr>
            <a:r>
              <a:rPr lang="en-GB">
                <a:solidFill>
                  <a:srgbClr val="414042"/>
                </a:solidFill>
                <a:latin typeface="Avenir"/>
                <a:ea typeface="MS Mincho" panose="02020609040205080304" pitchFamily="49" charset="-128"/>
                <a:cs typeface="Times New Roman" panose="02020603050405020304" pitchFamily="18" charset="0"/>
              </a:rPr>
              <a:t>Case Studies &amp; Appendices</a:t>
            </a:r>
          </a:p>
        </p:txBody>
      </p:sp>
    </p:spTree>
    <p:extLst>
      <p:ext uri="{BB962C8B-B14F-4D97-AF65-F5344CB8AC3E}">
        <p14:creationId xmlns:p14="http://schemas.microsoft.com/office/powerpoint/2010/main" val="81756085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D82B53D-1B7C-4EF1-A98A-C049F246C33E}"/>
              </a:ext>
            </a:extLst>
          </p:cNvPr>
          <p:cNvCxnSpPr/>
          <p:nvPr/>
        </p:nvCxnSpPr>
        <p:spPr>
          <a:xfrm>
            <a:off x="0" y="411480"/>
            <a:ext cx="909066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13434616-9081-4AA7-B2B4-9C4310520420}"/>
              </a:ext>
            </a:extLst>
          </p:cNvPr>
          <p:cNvSpPr/>
          <p:nvPr/>
        </p:nvSpPr>
        <p:spPr>
          <a:xfrm>
            <a:off x="0" y="0"/>
            <a:ext cx="9144000" cy="204642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F0F88EC3-CDA5-42AF-B5FB-360BFAE0F826}"/>
              </a:ext>
            </a:extLst>
          </p:cNvPr>
          <p:cNvSpPr txBox="1"/>
          <p:nvPr/>
        </p:nvSpPr>
        <p:spPr>
          <a:xfrm>
            <a:off x="419100" y="105668"/>
            <a:ext cx="8602980" cy="2431435"/>
          </a:xfrm>
          <a:prstGeom prst="rect">
            <a:avLst/>
          </a:prstGeom>
          <a:noFill/>
        </p:spPr>
        <p:txBody>
          <a:bodyPr wrap="square">
            <a:spAutoFit/>
          </a:bodyPr>
          <a:lstStyle/>
          <a:p>
            <a:pPr>
              <a:lnSpc>
                <a:spcPct val="115000"/>
              </a:lnSpc>
            </a:pPr>
            <a:r>
              <a:rPr lang="en-US" sz="4000" b="1">
                <a:solidFill>
                  <a:schemeClr val="bg1"/>
                </a:solidFill>
                <a:effectLst/>
                <a:latin typeface="NeuzeitGro"/>
                <a:ea typeface="MS Mincho" panose="02020609040205080304" pitchFamily="49" charset="-128"/>
                <a:cs typeface="Times New Roman" panose="02020603050405020304" pitchFamily="18" charset="0"/>
              </a:rPr>
              <a:t>The Retrofit Playbook</a:t>
            </a:r>
            <a:endParaRPr lang="en-GB" sz="1600" b="1">
              <a:solidFill>
                <a:schemeClr val="bg1"/>
              </a:solidFill>
              <a:effectLst/>
              <a:latin typeface="Avenir"/>
              <a:ea typeface="MS Mincho" panose="02020609040205080304" pitchFamily="49" charset="-128"/>
              <a:cs typeface="Times New Roman" panose="02020603050405020304" pitchFamily="18" charset="0"/>
            </a:endParaRPr>
          </a:p>
          <a:p>
            <a:pPr>
              <a:spcAft>
                <a:spcPts val="1200"/>
              </a:spcAft>
            </a:pPr>
            <a:r>
              <a:rPr lang="en-US" sz="3200" b="1">
                <a:solidFill>
                  <a:schemeClr val="bg1"/>
                </a:solidFill>
                <a:effectLst/>
                <a:latin typeface="NeuzeitGro"/>
                <a:ea typeface="MS Gothic" panose="020B0609070205080204" pitchFamily="49" charset="-128"/>
                <a:cs typeface="Times New Roman" panose="02020603050405020304" pitchFamily="18" charset="0"/>
              </a:rPr>
              <a:t>Part 1 – </a:t>
            </a:r>
            <a:r>
              <a:rPr lang="en-US" sz="3200" b="1">
                <a:solidFill>
                  <a:schemeClr val="bg1"/>
                </a:solidFill>
                <a:latin typeface="NeuzeitGro"/>
                <a:ea typeface="MS Gothic" panose="020B0609070205080204" pitchFamily="49" charset="-128"/>
                <a:cs typeface="Times New Roman" panose="02020603050405020304" pitchFamily="18" charset="0"/>
              </a:rPr>
              <a:t>Setting targets and an overarching strategy</a:t>
            </a:r>
            <a:endParaRPr lang="en-GB" sz="3200" b="1">
              <a:solidFill>
                <a:schemeClr val="bg1"/>
              </a:solidFill>
              <a:latin typeface="NeuzeitGro"/>
              <a:ea typeface="MS Gothic" panose="020B0609070205080204" pitchFamily="49" charset="-128"/>
              <a:cs typeface="Times New Roman" panose="02020603050405020304" pitchFamily="18" charset="0"/>
            </a:endParaRPr>
          </a:p>
          <a:p>
            <a:pPr>
              <a:spcAft>
                <a:spcPts val="1200"/>
              </a:spcAft>
            </a:pPr>
            <a:endParaRPr lang="en-GB" sz="3200" b="1">
              <a:solidFill>
                <a:schemeClr val="bg1"/>
              </a:solidFill>
              <a:effectLst/>
              <a:latin typeface="NeuzeitGro"/>
              <a:ea typeface="MS Gothic" panose="020B0609070205080204" pitchFamily="49" charset="-128"/>
              <a:cs typeface="Times New Roman" panose="02020603050405020304" pitchFamily="18" charset="0"/>
            </a:endParaRPr>
          </a:p>
        </p:txBody>
      </p:sp>
      <p:pic>
        <p:nvPicPr>
          <p:cNvPr id="23" name="Picture 22" descr="A picture containing weapon, honeycomb&#10;&#10;Description automatically generated">
            <a:extLst>
              <a:ext uri="{FF2B5EF4-FFF2-40B4-BE49-F238E27FC236}">
                <a16:creationId xmlns:a16="http://schemas.microsoft.com/office/drawing/2014/main" id="{8045A440-D734-4406-970A-842C65069341}"/>
              </a:ext>
            </a:extLst>
          </p:cNvPr>
          <p:cNvPicPr>
            <a:picLocks noChangeAspect="1"/>
          </p:cNvPicPr>
          <p:nvPr/>
        </p:nvPicPr>
        <p:blipFill rotWithShape="1">
          <a:blip r:embed="rId2"/>
          <a:srcRect b="18811"/>
          <a:stretch/>
        </p:blipFill>
        <p:spPr>
          <a:xfrm>
            <a:off x="3696026" y="-43374"/>
            <a:ext cx="5402905" cy="3159955"/>
          </a:xfrm>
          <a:prstGeom prst="rect">
            <a:avLst/>
          </a:prstGeom>
        </p:spPr>
      </p:pic>
      <p:pic>
        <p:nvPicPr>
          <p:cNvPr id="20" name="Picture 19" descr="A person standing next to a window&#10;&#10;Description automatically generated">
            <a:extLst>
              <a:ext uri="{FF2B5EF4-FFF2-40B4-BE49-F238E27FC236}">
                <a16:creationId xmlns:a16="http://schemas.microsoft.com/office/drawing/2014/main" id="{3FAE2F4A-62B9-456A-BFB9-AFC4A23D7789}"/>
              </a:ext>
            </a:extLst>
          </p:cNvPr>
          <p:cNvPicPr>
            <a:picLocks noChangeAspect="1"/>
          </p:cNvPicPr>
          <p:nvPr/>
        </p:nvPicPr>
        <p:blipFill rotWithShape="1">
          <a:blip r:embed="rId3"/>
          <a:srcRect l="7119" r="-29963"/>
          <a:stretch/>
        </p:blipFill>
        <p:spPr>
          <a:xfrm>
            <a:off x="4240530" y="1965304"/>
            <a:ext cx="6515099" cy="3615129"/>
          </a:xfrm>
          <a:prstGeom prst="rect">
            <a:avLst/>
          </a:prstGeom>
        </p:spPr>
      </p:pic>
      <p:pic>
        <p:nvPicPr>
          <p:cNvPr id="18" name="Picture 17" descr="A picture containing person, person, sitting, holding&#10;&#10;Description automatically generated">
            <a:extLst>
              <a:ext uri="{FF2B5EF4-FFF2-40B4-BE49-F238E27FC236}">
                <a16:creationId xmlns:a16="http://schemas.microsoft.com/office/drawing/2014/main" id="{0A664A9D-F5E4-4857-9AFB-9AEFBA1ED034}"/>
              </a:ext>
            </a:extLst>
          </p:cNvPr>
          <p:cNvPicPr>
            <a:picLocks noChangeAspect="1"/>
          </p:cNvPicPr>
          <p:nvPr/>
        </p:nvPicPr>
        <p:blipFill rotWithShape="1">
          <a:blip r:embed="rId4"/>
          <a:srcRect l="26360"/>
          <a:stretch/>
        </p:blipFill>
        <p:spPr>
          <a:xfrm>
            <a:off x="0" y="1965304"/>
            <a:ext cx="4240530" cy="3900731"/>
          </a:xfrm>
          <a:prstGeom prst="rect">
            <a:avLst/>
          </a:prstGeom>
        </p:spPr>
      </p:pic>
    </p:spTree>
    <p:extLst>
      <p:ext uri="{BB962C8B-B14F-4D97-AF65-F5344CB8AC3E}">
        <p14:creationId xmlns:p14="http://schemas.microsoft.com/office/powerpoint/2010/main" val="129555205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C3D39-FF72-7D4A-AC67-D78046AA2F89}"/>
              </a:ext>
            </a:extLst>
          </p:cNvPr>
          <p:cNvSpPr>
            <a:spLocks noGrp="1"/>
          </p:cNvSpPr>
          <p:nvPr>
            <p:ph type="title"/>
          </p:nvPr>
        </p:nvSpPr>
        <p:spPr>
          <a:xfrm>
            <a:off x="628650" y="0"/>
            <a:ext cx="6679823" cy="994172"/>
          </a:xfrm>
        </p:spPr>
        <p:txBody>
          <a:bodyPr>
            <a:normAutofit/>
          </a:bodyPr>
          <a:lstStyle/>
          <a:p>
            <a:r>
              <a:rPr lang="en-GB" sz="2200" dirty="0">
                <a:solidFill>
                  <a:srgbClr val="5C068C"/>
                </a:solidFill>
                <a:ea typeface="+mn-ea"/>
              </a:rPr>
              <a:t>Key components of a retrofit strategy</a:t>
            </a:r>
          </a:p>
        </p:txBody>
      </p:sp>
      <p:sp>
        <p:nvSpPr>
          <p:cNvPr id="6" name="Content Placeholder 5">
            <a:extLst>
              <a:ext uri="{FF2B5EF4-FFF2-40B4-BE49-F238E27FC236}">
                <a16:creationId xmlns:a16="http://schemas.microsoft.com/office/drawing/2014/main" id="{6DB0734C-40A3-1B4E-B4D9-044968145C4B}"/>
              </a:ext>
            </a:extLst>
          </p:cNvPr>
          <p:cNvSpPr>
            <a:spLocks noGrp="1"/>
          </p:cNvSpPr>
          <p:nvPr>
            <p:ph idx="1"/>
          </p:nvPr>
        </p:nvSpPr>
        <p:spPr>
          <a:xfrm>
            <a:off x="696228" y="623956"/>
            <a:ext cx="8221980" cy="4359524"/>
          </a:xfrm>
        </p:spPr>
        <p:txBody>
          <a:bodyPr numCol="1">
            <a:noAutofit/>
          </a:bodyPr>
          <a:lstStyle/>
          <a:p>
            <a:pPr marL="0" indent="0">
              <a:lnSpc>
                <a:spcPct val="135000"/>
              </a:lnSpc>
              <a:spcBef>
                <a:spcPts val="0"/>
              </a:spcBef>
              <a:buClr>
                <a:srgbClr val="002060"/>
              </a:buClr>
              <a:buNone/>
            </a:pPr>
            <a:r>
              <a:rPr lang="en-GB" sz="1200" dirty="0">
                <a:solidFill>
                  <a:srgbClr val="414042"/>
                </a:solidFill>
                <a:latin typeface="Avenir"/>
                <a:ea typeface="MS Mincho" panose="02020609040205080304" pitchFamily="49" charset="-128"/>
                <a:cs typeface="Times New Roman" panose="02020603050405020304" pitchFamily="18" charset="0"/>
              </a:rPr>
              <a:t>Overcoming the barriers to home retrofit requires a holistic, cross-departmental strategy to ensure buy-in from across the relevant teams. It should contain the following elements: </a:t>
            </a:r>
          </a:p>
          <a:p>
            <a:pPr marL="114300" marR="0" lvl="0" indent="-285750" algn="l" defTabSz="685800" rtl="0" eaLnBrk="1" fontAlgn="auto" latinLnBrk="0" hangingPunct="1">
              <a:lnSpc>
                <a:spcPct val="135000"/>
              </a:lnSpc>
              <a:spcBef>
                <a:spcPts val="0"/>
              </a:spcBef>
              <a:spcAft>
                <a:spcPts val="0"/>
              </a:spcAft>
              <a:buClrTx/>
              <a:buSzTx/>
              <a:buFont typeface="Arial" panose="020B0604020202020204" pitchFamily="34" charset="0"/>
              <a:buChar char="•"/>
              <a:tabLst/>
              <a:defRPr/>
            </a:pPr>
            <a:r>
              <a:rPr kumimoji="0" lang="en-GB" sz="1100" b="1" i="0" u="none" strike="noStrike" kern="1200" cap="none" spc="0" normalizeH="0" baseline="0" noProof="0" dirty="0">
                <a:ln>
                  <a:noFill/>
                </a:ln>
                <a:solidFill>
                  <a:srgbClr val="414042"/>
                </a:solidFill>
                <a:effectLst/>
                <a:uLnTx/>
                <a:uFillTx/>
                <a:latin typeface="Avenir"/>
                <a:ea typeface="MS Mincho" panose="02020609040205080304" pitchFamily="49" charset="-128"/>
                <a:cs typeface="Times New Roman" panose="02020603050405020304" pitchFamily="18" charset="0"/>
              </a:rPr>
              <a:t>How to increase resource(s) to match ambition</a:t>
            </a:r>
            <a:endParaRPr kumimoji="0" lang="en-US" sz="1100" b="1" i="0" u="none" strike="noStrike" kern="1200" cap="none" spc="0" normalizeH="0" baseline="0" noProof="0" dirty="0">
              <a:ln>
                <a:noFill/>
              </a:ln>
              <a:solidFill>
                <a:srgbClr val="414042"/>
              </a:solidFill>
              <a:effectLst/>
              <a:uLnTx/>
              <a:uFillTx/>
              <a:latin typeface="Avenir"/>
              <a:ea typeface="MS Mincho" panose="02020609040205080304" pitchFamily="49" charset="-128"/>
              <a:cs typeface="Times New Roman" panose="02020603050405020304" pitchFamily="18" charset="0"/>
            </a:endParaRPr>
          </a:p>
          <a:p>
            <a:pPr marL="800100" lvl="2" indent="-285750">
              <a:lnSpc>
                <a:spcPct val="135000"/>
              </a:lnSpc>
              <a:spcBef>
                <a:spcPts val="0"/>
              </a:spcBef>
              <a:buFont typeface="Courier New" panose="02070309020205020404" pitchFamily="49" charset="0"/>
              <a:buChar char="o"/>
              <a:defRPr/>
            </a:pPr>
            <a:r>
              <a:rPr lang="en-US" sz="1100" dirty="0">
                <a:solidFill>
                  <a:srgbClr val="414042"/>
                </a:solidFill>
                <a:latin typeface="Avenir"/>
                <a:ea typeface="MS Mincho" panose="02020609040205080304" pitchFamily="49" charset="-128"/>
                <a:cs typeface="Times New Roman" panose="02020603050405020304" pitchFamily="18" charset="0"/>
              </a:rPr>
              <a:t>This includes financial resources, joint national lobbying, knowledge sharing, partnership working, business-case development &amp; refocusing exiting roles.</a:t>
            </a:r>
            <a:endParaRPr lang="en-GB" sz="1100" dirty="0">
              <a:solidFill>
                <a:srgbClr val="414042"/>
              </a:solidFill>
              <a:latin typeface="Avenir"/>
              <a:ea typeface="MS Mincho" panose="02020609040205080304" pitchFamily="49" charset="-128"/>
              <a:cs typeface="Times New Roman" panose="02020603050405020304" pitchFamily="18" charset="0"/>
            </a:endParaRPr>
          </a:p>
          <a:p>
            <a:pPr marL="114300" lvl="0" indent="-285750">
              <a:lnSpc>
                <a:spcPct val="135000"/>
              </a:lnSpc>
              <a:spcBef>
                <a:spcPts val="0"/>
              </a:spcBef>
            </a:pPr>
            <a:r>
              <a:rPr lang="en-US" sz="1100" b="1" dirty="0">
                <a:solidFill>
                  <a:srgbClr val="414042"/>
                </a:solidFill>
                <a:latin typeface="Avenir"/>
                <a:ea typeface="MS Mincho" panose="02020609040205080304" pitchFamily="49" charset="-128"/>
                <a:cs typeface="Times New Roman" panose="02020603050405020304" pitchFamily="18" charset="0"/>
              </a:rPr>
              <a:t>Setting targets for retrofit  </a:t>
            </a:r>
            <a:endParaRPr lang="en-GB" sz="1100" b="1" dirty="0">
              <a:solidFill>
                <a:srgbClr val="414042"/>
              </a:solidFill>
              <a:latin typeface="Avenir"/>
              <a:ea typeface="MS Mincho" panose="02020609040205080304" pitchFamily="49" charset="-128"/>
              <a:cs typeface="Times New Roman" panose="02020603050405020304" pitchFamily="18" charset="0"/>
            </a:endParaRPr>
          </a:p>
          <a:p>
            <a:pPr marL="800100" lvl="2" indent="-285750">
              <a:lnSpc>
                <a:spcPct val="135000"/>
              </a:lnSpc>
              <a:spcBef>
                <a:spcPts val="0"/>
              </a:spcBef>
              <a:buFont typeface="Courier New" panose="02070309020205020404" pitchFamily="49" charset="0"/>
              <a:buChar char="o"/>
            </a:pPr>
            <a:r>
              <a:rPr lang="en-US" sz="1100" dirty="0">
                <a:solidFill>
                  <a:srgbClr val="414042"/>
                </a:solidFill>
                <a:latin typeface="Avenir"/>
                <a:ea typeface="MS Mincho" panose="02020609040205080304" pitchFamily="49" charset="-128"/>
                <a:cs typeface="Times New Roman" panose="02020603050405020304" pitchFamily="18" charset="0"/>
              </a:rPr>
              <a:t>These can </a:t>
            </a:r>
            <a:r>
              <a:rPr lang="en-GB" sz="1100" dirty="0">
                <a:solidFill>
                  <a:srgbClr val="414042"/>
                </a:solidFill>
                <a:latin typeface="Avenir"/>
                <a:ea typeface="MS Mincho" panose="02020609040205080304" pitchFamily="49" charset="-128"/>
                <a:cs typeface="Times New Roman" panose="02020603050405020304" pitchFamily="18" charset="0"/>
              </a:rPr>
              <a:t>act as both a rallying cry and direct actions in line with an evidence-base detailing the local context. </a:t>
            </a:r>
          </a:p>
          <a:p>
            <a:pPr marL="800100" lvl="2" indent="-285750">
              <a:lnSpc>
                <a:spcPct val="135000"/>
              </a:lnSpc>
              <a:spcBef>
                <a:spcPts val="0"/>
              </a:spcBef>
              <a:buFont typeface="Courier New" panose="02070309020205020404" pitchFamily="49" charset="0"/>
              <a:buChar char="o"/>
            </a:pPr>
            <a:r>
              <a:rPr lang="en-US" sz="1100" dirty="0">
                <a:solidFill>
                  <a:srgbClr val="414042"/>
                </a:solidFill>
                <a:latin typeface="Avenir"/>
                <a:ea typeface="MS Mincho" panose="02020609040205080304" pitchFamily="49" charset="-128"/>
                <a:cs typeface="Times New Roman" panose="02020603050405020304" pitchFamily="18" charset="0"/>
              </a:rPr>
              <a:t>Regional partnerships or </a:t>
            </a:r>
            <a:r>
              <a:rPr lang="en-US" sz="1100" dirty="0" err="1">
                <a:solidFill>
                  <a:srgbClr val="414042"/>
                </a:solidFill>
                <a:latin typeface="Avenir"/>
                <a:ea typeface="MS Mincho" panose="02020609040205080304" pitchFamily="49" charset="-128"/>
                <a:cs typeface="Times New Roman" panose="02020603050405020304" pitchFamily="18" charset="0"/>
              </a:rPr>
              <a:t>organisations</a:t>
            </a:r>
            <a:r>
              <a:rPr lang="en-US" sz="1100" dirty="0">
                <a:solidFill>
                  <a:srgbClr val="414042"/>
                </a:solidFill>
                <a:latin typeface="Avenir"/>
                <a:ea typeface="MS Mincho" panose="02020609040205080304" pitchFamily="49" charset="-128"/>
                <a:cs typeface="Times New Roman" panose="02020603050405020304" pitchFamily="18" charset="0"/>
              </a:rPr>
              <a:t> such as universities can provide pathway modelling or supportive local research. </a:t>
            </a:r>
          </a:p>
          <a:p>
            <a:pPr marL="114300" lvl="0" indent="-285750">
              <a:lnSpc>
                <a:spcPct val="135000"/>
              </a:lnSpc>
              <a:spcBef>
                <a:spcPts val="0"/>
              </a:spcBef>
            </a:pPr>
            <a:r>
              <a:rPr lang="en-GB" sz="1100" b="1" dirty="0">
                <a:solidFill>
                  <a:srgbClr val="414042"/>
                </a:solidFill>
                <a:latin typeface="Avenir"/>
                <a:ea typeface="MS Mincho" panose="02020609040205080304" pitchFamily="49" charset="-128"/>
                <a:cs typeface="Times New Roman" panose="02020603050405020304" pitchFamily="18" charset="0"/>
              </a:rPr>
              <a:t>Key Stakeholder engagement  &amp; collaboration </a:t>
            </a:r>
          </a:p>
          <a:p>
            <a:pPr marL="800100" lvl="2" indent="-285750">
              <a:lnSpc>
                <a:spcPct val="135000"/>
              </a:lnSpc>
              <a:spcBef>
                <a:spcPts val="0"/>
              </a:spcBef>
              <a:buFont typeface="Courier New" panose="02070309020205020404" pitchFamily="49" charset="0"/>
              <a:buChar char="o"/>
            </a:pPr>
            <a:r>
              <a:rPr lang="en-GB" sz="1100" dirty="0">
                <a:solidFill>
                  <a:srgbClr val="414042"/>
                </a:solidFill>
                <a:latin typeface="Avenir"/>
                <a:ea typeface="MS Mincho" panose="02020609040205080304" pitchFamily="49" charset="-128"/>
                <a:cs typeface="Times New Roman" panose="02020603050405020304" pitchFamily="18" charset="0"/>
              </a:rPr>
              <a:t>Identify the key local stakeholders &amp; beneficiaries to engage with; including those needed to deliver and inform the strategy. </a:t>
            </a:r>
          </a:p>
          <a:p>
            <a:pPr marL="114300" lvl="0" indent="-285750">
              <a:lnSpc>
                <a:spcPct val="135000"/>
              </a:lnSpc>
              <a:spcBef>
                <a:spcPts val="0"/>
              </a:spcBef>
            </a:pPr>
            <a:r>
              <a:rPr lang="en-US" sz="1100" b="1" dirty="0">
                <a:solidFill>
                  <a:srgbClr val="414042"/>
                </a:solidFill>
                <a:latin typeface="Avenir"/>
                <a:ea typeface="MS Mincho" panose="02020609040205080304" pitchFamily="49" charset="-128"/>
                <a:cs typeface="Times New Roman" panose="02020603050405020304" pitchFamily="18" charset="0"/>
              </a:rPr>
              <a:t>Whole house retrofits: in one go or a staged approach?</a:t>
            </a:r>
          </a:p>
          <a:p>
            <a:pPr marL="800100" lvl="2" indent="-285750">
              <a:lnSpc>
                <a:spcPct val="135000"/>
              </a:lnSpc>
              <a:spcBef>
                <a:spcPts val="0"/>
              </a:spcBef>
              <a:buFont typeface="Courier New" panose="02070309020205020404" pitchFamily="49" charset="0"/>
              <a:buChar char="o"/>
            </a:pPr>
            <a:r>
              <a:rPr lang="en-GB" sz="1100" dirty="0">
                <a:solidFill>
                  <a:srgbClr val="414042"/>
                </a:solidFill>
                <a:latin typeface="Avenir"/>
                <a:ea typeface="MS Mincho" panose="02020609040205080304" pitchFamily="49" charset="-128"/>
                <a:cs typeface="Times New Roman" panose="02020603050405020304" pitchFamily="18" charset="0"/>
              </a:rPr>
              <a:t>The majority of homes are going to need a ‘whole house’ or ‘deep’ retrofit. However, there may be times when it is not possible to undertake a whole house retrofit, so it is worth developing an approach to incremental improvements.</a:t>
            </a:r>
          </a:p>
          <a:p>
            <a:pPr marL="800100" lvl="2" indent="-285750">
              <a:lnSpc>
                <a:spcPct val="135000"/>
              </a:lnSpc>
              <a:spcBef>
                <a:spcPts val="0"/>
              </a:spcBef>
              <a:buFont typeface="Courier New" panose="02070309020205020404" pitchFamily="49" charset="0"/>
              <a:buChar char="o"/>
            </a:pPr>
            <a:r>
              <a:rPr lang="en-GB" sz="1100" b="1" dirty="0">
                <a:solidFill>
                  <a:srgbClr val="414042"/>
                </a:solidFill>
                <a:latin typeface="Avenir"/>
                <a:ea typeface="MS Mincho" panose="02020609040205080304" pitchFamily="49" charset="-128"/>
                <a:cs typeface="Times New Roman" panose="02020603050405020304" pitchFamily="18" charset="0"/>
                <a:hlinkClick r:id="rId3"/>
              </a:rPr>
              <a:t>Building renovation passports </a:t>
            </a:r>
            <a:r>
              <a:rPr lang="en-GB" sz="1100" dirty="0">
                <a:solidFill>
                  <a:srgbClr val="414042"/>
                </a:solidFill>
                <a:latin typeface="Avenir"/>
                <a:ea typeface="MS Mincho" panose="02020609040205080304" pitchFamily="49" charset="-128"/>
                <a:cs typeface="Times New Roman" panose="02020603050405020304" pitchFamily="18" charset="0"/>
              </a:rPr>
              <a:t>are a tool which can be used to chart a trajectory for an individual building.</a:t>
            </a:r>
          </a:p>
          <a:p>
            <a:pPr marL="114300" lvl="0" indent="-285750">
              <a:lnSpc>
                <a:spcPct val="135000"/>
              </a:lnSpc>
              <a:spcBef>
                <a:spcPts val="0"/>
              </a:spcBef>
            </a:pPr>
            <a:r>
              <a:rPr lang="en-GB" sz="1100" b="1" dirty="0">
                <a:solidFill>
                  <a:srgbClr val="414042"/>
                </a:solidFill>
                <a:latin typeface="Avenir"/>
                <a:ea typeface="MS Mincho" panose="02020609040205080304" pitchFamily="49" charset="-128"/>
                <a:cs typeface="Times New Roman" panose="02020603050405020304" pitchFamily="18" charset="0"/>
              </a:rPr>
              <a:t>Monitoring impacts</a:t>
            </a:r>
          </a:p>
          <a:p>
            <a:pPr marL="800100" lvl="2" indent="-285750">
              <a:lnSpc>
                <a:spcPct val="135000"/>
              </a:lnSpc>
              <a:spcBef>
                <a:spcPts val="0"/>
              </a:spcBef>
              <a:spcAft>
                <a:spcPts val="600"/>
              </a:spcAft>
              <a:buFont typeface="Courier New" panose="02070309020205020404" pitchFamily="49" charset="0"/>
              <a:buChar char="o"/>
            </a:pPr>
            <a:r>
              <a:rPr lang="en-GB" sz="1100" dirty="0">
                <a:solidFill>
                  <a:srgbClr val="414042"/>
                </a:solidFill>
                <a:latin typeface="Avenir"/>
                <a:ea typeface="MS Mincho" panose="02020609040205080304" pitchFamily="49" charset="-128"/>
                <a:cs typeface="Times New Roman" panose="02020603050405020304" pitchFamily="18" charset="0"/>
              </a:rPr>
              <a:t>Capturing and monitoring data on the impacts of different retrofit interventions is crucial to establish which approach is the most effective, The </a:t>
            </a:r>
            <a:r>
              <a:rPr lang="en-GB" sz="1100" b="1" dirty="0">
                <a:solidFill>
                  <a:srgbClr val="414042"/>
                </a:solidFill>
                <a:latin typeface="Avenir"/>
                <a:ea typeface="MS Mincho" panose="02020609040205080304" pitchFamily="49" charset="-128"/>
                <a:cs typeface="Times New Roman" panose="02020603050405020304" pitchFamily="18" charset="0"/>
                <a:hlinkClick r:id="rId4"/>
              </a:rPr>
              <a:t>Build Upon 2 Framework</a:t>
            </a:r>
            <a:r>
              <a:rPr lang="en-GB" sz="1100" dirty="0">
                <a:solidFill>
                  <a:srgbClr val="414042"/>
                </a:solidFill>
                <a:latin typeface="Avenir"/>
                <a:ea typeface="MS Mincho" panose="02020609040205080304" pitchFamily="49" charset="-128"/>
                <a:cs typeface="Times New Roman" panose="02020603050405020304" pitchFamily="18" charset="0"/>
              </a:rPr>
              <a:t>, contains relevant milestones and progress indicators.</a:t>
            </a:r>
          </a:p>
          <a:p>
            <a:pPr marL="114300" indent="-285750">
              <a:lnSpc>
                <a:spcPct val="135000"/>
              </a:lnSpc>
              <a:spcBef>
                <a:spcPts val="0"/>
              </a:spcBef>
              <a:spcAft>
                <a:spcPts val="600"/>
              </a:spcAft>
            </a:pPr>
            <a:r>
              <a:rPr lang="en-GB" sz="1100" b="1" dirty="0">
                <a:solidFill>
                  <a:srgbClr val="414042"/>
                </a:solidFill>
                <a:latin typeface="Avenir"/>
                <a:ea typeface="MS Mincho" panose="02020609040205080304" pitchFamily="49" charset="-128"/>
                <a:cs typeface="Times New Roman" panose="02020603050405020304" pitchFamily="18" charset="0"/>
              </a:rPr>
              <a:t>Examples </a:t>
            </a:r>
            <a:r>
              <a:rPr lang="en-GB" sz="1100" dirty="0">
                <a:solidFill>
                  <a:srgbClr val="414042"/>
                </a:solidFill>
                <a:latin typeface="Avenir"/>
                <a:ea typeface="MS Mincho" panose="02020609040205080304" pitchFamily="49" charset="-128"/>
                <a:cs typeface="Times New Roman" panose="02020603050405020304" pitchFamily="18" charset="0"/>
              </a:rPr>
              <a:t>include</a:t>
            </a:r>
            <a:r>
              <a:rPr lang="en-GB" sz="1100" b="1" dirty="0">
                <a:solidFill>
                  <a:srgbClr val="414042"/>
                </a:solidFill>
                <a:latin typeface="Avenir"/>
                <a:ea typeface="MS Mincho" panose="02020609040205080304" pitchFamily="49" charset="-128"/>
                <a:cs typeface="Times New Roman" panose="02020603050405020304" pitchFamily="18" charset="0"/>
              </a:rPr>
              <a:t> </a:t>
            </a:r>
            <a:r>
              <a:rPr lang="en-GB" sz="1100" b="1" dirty="0">
                <a:solidFill>
                  <a:srgbClr val="414042"/>
                </a:solidFill>
                <a:latin typeface="Avenir"/>
                <a:ea typeface="MS Mincho" panose="02020609040205080304" pitchFamily="49" charset="-128"/>
                <a:cs typeface="Times New Roman" panose="02020603050405020304" pitchFamily="18" charset="0"/>
                <a:hlinkClick r:id="rId5"/>
              </a:rPr>
              <a:t>Greater Manchester </a:t>
            </a:r>
            <a:r>
              <a:rPr lang="en-GB" sz="1100" dirty="0">
                <a:solidFill>
                  <a:srgbClr val="414042"/>
                </a:solidFill>
                <a:latin typeface="Avenir"/>
                <a:ea typeface="MS Mincho" panose="02020609040205080304" pitchFamily="49" charset="-128"/>
                <a:cs typeface="Times New Roman" panose="02020603050405020304" pitchFamily="18" charset="0"/>
              </a:rPr>
              <a:t>and</a:t>
            </a:r>
            <a:r>
              <a:rPr lang="en-GB" sz="1100" b="1" dirty="0">
                <a:solidFill>
                  <a:srgbClr val="414042"/>
                </a:solidFill>
                <a:latin typeface="Avenir"/>
                <a:ea typeface="MS Mincho" panose="02020609040205080304" pitchFamily="49" charset="-128"/>
                <a:cs typeface="Times New Roman" panose="02020603050405020304" pitchFamily="18" charset="0"/>
              </a:rPr>
              <a:t> </a:t>
            </a:r>
            <a:r>
              <a:rPr lang="en-GB" sz="1100" b="1" dirty="0">
                <a:solidFill>
                  <a:srgbClr val="414042"/>
                </a:solidFill>
                <a:latin typeface="Avenir"/>
                <a:ea typeface="MS Mincho" panose="02020609040205080304" pitchFamily="49" charset="-128"/>
                <a:cs typeface="Times New Roman" panose="02020603050405020304" pitchFamily="18" charset="0"/>
                <a:hlinkClick r:id="rId5"/>
              </a:rPr>
              <a:t>Leeds</a:t>
            </a:r>
            <a:r>
              <a:rPr lang="en-GB" sz="1100" b="1" dirty="0">
                <a:solidFill>
                  <a:srgbClr val="414042"/>
                </a:solidFill>
                <a:latin typeface="Avenir"/>
                <a:ea typeface="MS Mincho" panose="02020609040205080304" pitchFamily="49" charset="-128"/>
                <a:cs typeface="Times New Roman" panose="02020603050405020304" pitchFamily="18" charset="0"/>
              </a:rPr>
              <a:t>.</a:t>
            </a:r>
            <a:endParaRPr lang="en-GB" sz="1100" dirty="0">
              <a:solidFill>
                <a:srgbClr val="414042"/>
              </a:solidFill>
              <a:latin typeface="Avenir"/>
              <a:ea typeface="MS Mincho" panose="02020609040205080304" pitchFamily="49" charset="-128"/>
              <a:cs typeface="Times New Roman" panose="02020603050405020304" pitchFamily="18" charset="0"/>
            </a:endParaRPr>
          </a:p>
        </p:txBody>
      </p:sp>
      <p:sp>
        <p:nvSpPr>
          <p:cNvPr id="4" name="Content Placeholder 5">
            <a:extLst>
              <a:ext uri="{FF2B5EF4-FFF2-40B4-BE49-F238E27FC236}">
                <a16:creationId xmlns:a16="http://schemas.microsoft.com/office/drawing/2014/main" id="{CC863EC2-9005-4715-9F09-3C5C4EED7F17}"/>
              </a:ext>
            </a:extLst>
          </p:cNvPr>
          <p:cNvSpPr txBox="1">
            <a:spLocks/>
          </p:cNvSpPr>
          <p:nvPr/>
        </p:nvSpPr>
        <p:spPr>
          <a:xfrm>
            <a:off x="756708" y="1420416"/>
            <a:ext cx="78867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1600" dirty="0"/>
          </a:p>
        </p:txBody>
      </p:sp>
    </p:spTree>
    <p:extLst>
      <p:ext uri="{BB962C8B-B14F-4D97-AF65-F5344CB8AC3E}">
        <p14:creationId xmlns:p14="http://schemas.microsoft.com/office/powerpoint/2010/main" val="2279830379"/>
      </p:ext>
    </p:extLst>
  </p:cSld>
  <p:clrMapOvr>
    <a:masterClrMapping/>
  </p:clrMapOvr>
  <p:transition>
    <p:fade/>
  </p:transition>
</p:sld>
</file>

<file path=ppt/theme/theme1.xml><?xml version="1.0" encoding="utf-8"?>
<a:theme xmlns:a="http://schemas.openxmlformats.org/drawingml/2006/main" name="Office Theme">
  <a:themeElements>
    <a:clrScheme name="Custom 2">
      <a:dk1>
        <a:srgbClr val="000000"/>
      </a:dk1>
      <a:lt1>
        <a:srgbClr val="FFFFFF"/>
      </a:lt1>
      <a:dk2>
        <a:srgbClr val="000000"/>
      </a:dk2>
      <a:lt2>
        <a:srgbClr val="F8F8F8"/>
      </a:lt2>
      <a:accent1>
        <a:srgbClr val="9BC65D"/>
      </a:accent1>
      <a:accent2>
        <a:srgbClr val="B0B32C"/>
      </a:accent2>
      <a:accent3>
        <a:srgbClr val="597E66"/>
      </a:accent3>
      <a:accent4>
        <a:srgbClr val="B3A8A3"/>
      </a:accent4>
      <a:accent5>
        <a:srgbClr val="E6CDC0"/>
      </a:accent5>
      <a:accent6>
        <a:srgbClr val="E8B200"/>
      </a:accent6>
      <a:hlink>
        <a:srgbClr val="65C5E8"/>
      </a:hlink>
      <a:folHlink>
        <a:srgbClr val="AE82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baseline="0" dirty="0" smtClean="0">
            <a:solidFill>
              <a:schemeClr val="bg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Background">
  <a:themeElements>
    <a:clrScheme name="Custom 1">
      <a:dk1>
        <a:srgbClr val="000000"/>
      </a:dk1>
      <a:lt1>
        <a:srgbClr val="FFFFFF"/>
      </a:lt1>
      <a:dk2>
        <a:srgbClr val="000000"/>
      </a:dk2>
      <a:lt2>
        <a:srgbClr val="F8F8F8"/>
      </a:lt2>
      <a:accent1>
        <a:srgbClr val="009CA6"/>
      </a:accent1>
      <a:accent2>
        <a:srgbClr val="A07400"/>
      </a:accent2>
      <a:accent3>
        <a:srgbClr val="552D90"/>
      </a:accent3>
      <a:accent4>
        <a:srgbClr val="CE006F"/>
      </a:accent4>
      <a:accent5>
        <a:srgbClr val="0047BB"/>
      </a:accent5>
      <a:accent6>
        <a:srgbClr val="FE5000"/>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owerpoint Template" id="{302C4B31-B688-43D2-8B38-5D4785D2953C}" vid="{46166098-FDAC-4906-B62E-DEE3BBBFEAEE}"/>
    </a:ext>
  </a:extLst>
</a:theme>
</file>

<file path=ppt/theme/theme3.xml><?xml version="1.0" encoding="utf-8"?>
<a:theme xmlns:a="http://schemas.openxmlformats.org/drawingml/2006/main" name="Teal Background">
  <a:themeElements>
    <a:clrScheme name="Custom 1">
      <a:dk1>
        <a:srgbClr val="515151"/>
      </a:dk1>
      <a:lt1>
        <a:srgbClr val="FFFFFF"/>
      </a:lt1>
      <a:dk2>
        <a:srgbClr val="44546A"/>
      </a:dk2>
      <a:lt2>
        <a:srgbClr val="FFFFFF"/>
      </a:lt2>
      <a:accent1>
        <a:srgbClr val="C8006B"/>
      </a:accent1>
      <a:accent2>
        <a:srgbClr val="029CA5"/>
      </a:accent2>
      <a:accent3>
        <a:srgbClr val="FE5001"/>
      </a:accent3>
      <a:accent4>
        <a:srgbClr val="5C068C"/>
      </a:accent4>
      <a:accent5>
        <a:srgbClr val="CACACA"/>
      </a:accent5>
      <a:accent6>
        <a:srgbClr val="919191"/>
      </a:accent6>
      <a:hlink>
        <a:srgbClr val="00CCF4"/>
      </a:hlink>
      <a:folHlink>
        <a:srgbClr val="CC19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Powerpoint Template" id="{302C4B31-B688-43D2-8B38-5D4785D2953C}" vid="{974F66E2-69A2-4D52-9921-ABEEC245E6A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000000"/>
    </a:dk2>
    <a:lt2>
      <a:srgbClr val="F8F8F8"/>
    </a:lt2>
    <a:accent1>
      <a:srgbClr val="9BC65D"/>
    </a:accent1>
    <a:accent2>
      <a:srgbClr val="B0B32C"/>
    </a:accent2>
    <a:accent3>
      <a:srgbClr val="597E66"/>
    </a:accent3>
    <a:accent4>
      <a:srgbClr val="B3A8A3"/>
    </a:accent4>
    <a:accent5>
      <a:srgbClr val="E6CDC0"/>
    </a:accent5>
    <a:accent6>
      <a:srgbClr val="E8B200"/>
    </a:accent6>
    <a:hlink>
      <a:srgbClr val="65C5E8"/>
    </a:hlink>
    <a:folHlink>
      <a:srgbClr val="AE82B9"/>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7A1F1192B24345B29F338386F13EE3" ma:contentTypeVersion="15" ma:contentTypeDescription="Create a new document." ma:contentTypeScope="" ma:versionID="aa83da0b4e6a63a40579c9cf5eea3a21">
  <xsd:schema xmlns:xsd="http://www.w3.org/2001/XMLSchema" xmlns:xs="http://www.w3.org/2001/XMLSchema" xmlns:p="http://schemas.microsoft.com/office/2006/metadata/properties" xmlns:ns2="0b619b67-fd85-4c46-bfc1-e8b5140509c1" xmlns:ns3="c1f08991-a0bc-4b5e-b90d-5f54f5cd334e" xmlns:ns4="43b9a45f-e788-4a52-b068-09a6474c90a4" targetNamespace="http://schemas.microsoft.com/office/2006/metadata/properties" ma:root="true" ma:fieldsID="0417171345daeab3416ffdc955e84155" ns2:_="" ns3:_="" ns4:_="">
    <xsd:import namespace="0b619b67-fd85-4c46-bfc1-e8b5140509c1"/>
    <xsd:import namespace="c1f08991-a0bc-4b5e-b90d-5f54f5cd334e"/>
    <xsd:import namespace="43b9a45f-e788-4a52-b068-09a6474c90a4"/>
    <xsd:element name="properties">
      <xsd:complexType>
        <xsd:sequence>
          <xsd:element name="documentManagement">
            <xsd:complexType>
              <xsd:all>
                <xsd:element ref="ns2:SharedWithUsers" minOccurs="0"/>
                <xsd:element ref="ns3:SharingHintHash" minOccurs="0"/>
                <xsd:element ref="ns3:SharedWithDetails" minOccurs="0"/>
                <xsd:element ref="ns3:LastSharedByUser" minOccurs="0"/>
                <xsd:element ref="ns3:LastSharedByTime"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619b67-fd85-4c46-bfc1-e8b5140509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f08991-a0bc-4b5e-b90d-5f54f5cd334e" elementFormDefault="qualified">
    <xsd:import namespace="http://schemas.microsoft.com/office/2006/documentManagement/types"/>
    <xsd:import namespace="http://schemas.microsoft.com/office/infopath/2007/PartnerControls"/>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3b9a45f-e788-4a52-b068-09a6474c90a4"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AutoTags" ma:index="15" nillable="true" ma:displayName="MediaServiceAutoTags" ma:description="" ma:internalName="MediaServiceAutoTags"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3BFEC0-0352-40D7-A890-851D1F40102D}">
  <ds:schemaRefs>
    <ds:schemaRef ds:uri="http://schemas.microsoft.com/sharepoint/v3/contenttype/forms"/>
  </ds:schemaRefs>
</ds:datastoreItem>
</file>

<file path=customXml/itemProps2.xml><?xml version="1.0" encoding="utf-8"?>
<ds:datastoreItem xmlns:ds="http://schemas.openxmlformats.org/officeDocument/2006/customXml" ds:itemID="{A4A1F80A-84FF-41D1-86D4-003D81496F1A}">
  <ds:schemaRefs>
    <ds:schemaRef ds:uri="http://purl.org/dc/terms/"/>
    <ds:schemaRef ds:uri="http://schemas.openxmlformats.org/package/2006/metadata/core-properties"/>
    <ds:schemaRef ds:uri="http://www.w3.org/XML/1998/namespace"/>
    <ds:schemaRef ds:uri="43b9a45f-e788-4a52-b068-09a6474c90a4"/>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c1f08991-a0bc-4b5e-b90d-5f54f5cd334e"/>
    <ds:schemaRef ds:uri="0b619b67-fd85-4c46-bfc1-e8b5140509c1"/>
  </ds:schemaRefs>
</ds:datastoreItem>
</file>

<file path=customXml/itemProps3.xml><?xml version="1.0" encoding="utf-8"?>
<ds:datastoreItem xmlns:ds="http://schemas.openxmlformats.org/officeDocument/2006/customXml" ds:itemID="{A7D43BA7-AE51-4C71-90AD-F04095B315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619b67-fd85-4c46-bfc1-e8b5140509c1"/>
    <ds:schemaRef ds:uri="c1f08991-a0bc-4b5e-b90d-5f54f5cd334e"/>
    <ds:schemaRef ds:uri="43b9a45f-e788-4a52-b068-09a6474c90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667</TotalTime>
  <Words>3599</Words>
  <Application>Microsoft Office PowerPoint</Application>
  <PresentationFormat>On-screen Show (16:9)</PresentationFormat>
  <Paragraphs>226</Paragraphs>
  <Slides>29</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Arial</vt:lpstr>
      <vt:lpstr>Avenir</vt:lpstr>
      <vt:lpstr>Avenir Book</vt:lpstr>
      <vt:lpstr>Avenir Light</vt:lpstr>
      <vt:lpstr>Calibri</vt:lpstr>
      <vt:lpstr>Courier New</vt:lpstr>
      <vt:lpstr>NeuzeitGro</vt:lpstr>
      <vt:lpstr>Symbol</vt:lpstr>
      <vt:lpstr>Times New Roman</vt:lpstr>
      <vt:lpstr>Office Theme</vt:lpstr>
      <vt:lpstr>White Background</vt:lpstr>
      <vt:lpstr>Teal Background</vt:lpstr>
      <vt:lpstr>PowerPoint Presentation</vt:lpstr>
      <vt:lpstr>Background</vt:lpstr>
      <vt:lpstr>Accelerator Cities – Pathfinder 2019</vt:lpstr>
      <vt:lpstr>A City-led retrofit programme blueprint</vt:lpstr>
      <vt:lpstr>What is the Retrofit Playbook?  </vt:lpstr>
      <vt:lpstr>The role of local/combined authorities</vt:lpstr>
      <vt:lpstr>Playbook contents</vt:lpstr>
      <vt:lpstr>PowerPoint Presentation</vt:lpstr>
      <vt:lpstr>Key components of a retrofit strategy</vt:lpstr>
      <vt:lpstr>Setting targets and an overarching strategy</vt:lpstr>
      <vt:lpstr>PowerPoint Presentation</vt:lpstr>
      <vt:lpstr>A ‘One Stop Shop’ </vt:lpstr>
      <vt:lpstr>Developing a One Stop Shop</vt:lpstr>
      <vt:lpstr>PowerPoint Presentation</vt:lpstr>
      <vt:lpstr>Defining the audience: market segmentation and messaging </vt:lpstr>
      <vt:lpstr>Engaging householders and landlords</vt:lpstr>
      <vt:lpstr>PowerPoint Presentation</vt:lpstr>
      <vt:lpstr>Funding the development and delivery of a retrofit strategy </vt:lpstr>
      <vt:lpstr>The blended funding model</vt:lpstr>
      <vt:lpstr>Finance </vt:lpstr>
      <vt:lpstr>Finance </vt:lpstr>
      <vt:lpstr>PowerPoint Presentation</vt:lpstr>
      <vt:lpstr>Skills and supply chain</vt:lpstr>
      <vt:lpstr>Skills and supply chain  </vt:lpstr>
      <vt:lpstr>PowerPoint Presentation</vt:lpstr>
      <vt:lpstr>How to engage with Registered Social Landlords </vt:lpstr>
      <vt:lpstr>How local authorities can engage Registered Social Landlords on retrofit </vt:lpstr>
      <vt:lpstr>More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Cities Pathfinder Project</dc:title>
  <dc:creator>Joanne Wheeler</dc:creator>
  <cp:lastModifiedBy>Brooke Penman</cp:lastModifiedBy>
  <cp:revision>30</cp:revision>
  <dcterms:created xsi:type="dcterms:W3CDTF">2019-11-13T15:15:17Z</dcterms:created>
  <dcterms:modified xsi:type="dcterms:W3CDTF">2021-02-08T11:13:46Z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0x010100337A1F1192B24345B29F338386F13EE3</vt:lpwstr>
  </property>
</Properties>
</file>